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7" r:id="rId7"/>
    <p:sldId id="261" r:id="rId8"/>
    <p:sldId id="268" r:id="rId9"/>
    <p:sldId id="270" r:id="rId10"/>
    <p:sldId id="269" r:id="rId11"/>
    <p:sldId id="262" r:id="rId12"/>
    <p:sldId id="263" r:id="rId13"/>
    <p:sldId id="264" r:id="rId14"/>
    <p:sldId id="265" r:id="rId15"/>
    <p:sldId id="266" r:id="rId16"/>
  </p:sldIdLst>
  <p:sldSz cx="9144000" cy="5143500" type="screen16x9"/>
  <p:notesSz cx="6858000" cy="9144000"/>
  <p:embeddedFontLst>
    <p:embeddedFont>
      <p:font typeface="Manrope" panose="020B0604020202020204" charset="0"/>
      <p:regular r:id="rId18"/>
      <p:bold r:id="rId19"/>
    </p:embeddedFont>
    <p:embeddedFont>
      <p:font typeface="Manrope SemiBold" panose="020B0604020202020204" charset="0"/>
      <p:regular r:id="rId2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1ED48142-CF9C-81E0-7835-8095B491B920}"/>
            </a:ext>
          </a:extLst>
        </p:cNvPr>
        <p:cNvGrpSpPr/>
        <p:nvPr/>
      </p:nvGrpSpPr>
      <p:grpSpPr>
        <a:xfrm>
          <a:off x="0" y="0"/>
          <a:ext cx="0" cy="0"/>
          <a:chOff x="0" y="0"/>
          <a:chExt cx="0" cy="0"/>
        </a:xfrm>
      </p:grpSpPr>
      <p:sp>
        <p:nvSpPr>
          <p:cNvPr id="83" name="Google Shape;83;g3b6c7e62156_0_28:notes">
            <a:extLst>
              <a:ext uri="{FF2B5EF4-FFF2-40B4-BE49-F238E27FC236}">
                <a16:creationId xmlns:a16="http://schemas.microsoft.com/office/drawing/2014/main" id="{141D2E72-6F7B-EB6C-2D6D-079E4AF9B3D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b6c7e62156_0_28:notes">
            <a:extLst>
              <a:ext uri="{FF2B5EF4-FFF2-40B4-BE49-F238E27FC236}">
                <a16:creationId xmlns:a16="http://schemas.microsoft.com/office/drawing/2014/main" id="{0445E797-1322-132C-FB49-78F5FF00A43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1749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b6c7e6215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b6c7e6215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b6c7e6215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b6c7e6215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b6c7e62156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b6c7e6215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b6c7e62156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b6c7e62156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b6c7e6215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b6c7e6215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b6c7e6215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b6c7e6215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b6c7e62156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b6c7e62156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b6c7e62156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b6c7e6215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b6c7e6215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b6c7e6215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7A223C7A-F768-39F3-6C00-9B515AF0407A}"/>
            </a:ext>
          </a:extLst>
        </p:cNvPr>
        <p:cNvGrpSpPr/>
        <p:nvPr/>
      </p:nvGrpSpPr>
      <p:grpSpPr>
        <a:xfrm>
          <a:off x="0" y="0"/>
          <a:ext cx="0" cy="0"/>
          <a:chOff x="0" y="0"/>
          <a:chExt cx="0" cy="0"/>
        </a:xfrm>
      </p:grpSpPr>
      <p:sp>
        <p:nvSpPr>
          <p:cNvPr id="77" name="Google Shape;77;g3b6c7e62156_0_23:notes">
            <a:extLst>
              <a:ext uri="{FF2B5EF4-FFF2-40B4-BE49-F238E27FC236}">
                <a16:creationId xmlns:a16="http://schemas.microsoft.com/office/drawing/2014/main" id="{A40148AA-34F1-7631-7135-F741FC55DF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b6c7e62156_0_23:notes">
            <a:extLst>
              <a:ext uri="{FF2B5EF4-FFF2-40B4-BE49-F238E27FC236}">
                <a16:creationId xmlns:a16="http://schemas.microsoft.com/office/drawing/2014/main" id="{C39492D3-4856-3B50-98E4-F2544FC0AB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8809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b6c7e6215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b6c7e6215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DBECAE5A-13D2-0830-462C-A7B707FE9ECC}"/>
            </a:ext>
          </a:extLst>
        </p:cNvPr>
        <p:cNvGrpSpPr/>
        <p:nvPr/>
      </p:nvGrpSpPr>
      <p:grpSpPr>
        <a:xfrm>
          <a:off x="0" y="0"/>
          <a:ext cx="0" cy="0"/>
          <a:chOff x="0" y="0"/>
          <a:chExt cx="0" cy="0"/>
        </a:xfrm>
      </p:grpSpPr>
      <p:sp>
        <p:nvSpPr>
          <p:cNvPr id="83" name="Google Shape;83;g3b6c7e62156_0_28:notes">
            <a:extLst>
              <a:ext uri="{FF2B5EF4-FFF2-40B4-BE49-F238E27FC236}">
                <a16:creationId xmlns:a16="http://schemas.microsoft.com/office/drawing/2014/main" id="{998CD7F9-7489-B92A-7A9E-9C8DE7600B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b6c7e62156_0_28:notes">
            <a:extLst>
              <a:ext uri="{FF2B5EF4-FFF2-40B4-BE49-F238E27FC236}">
                <a16:creationId xmlns:a16="http://schemas.microsoft.com/office/drawing/2014/main" id="{F8F3B4AC-CA2C-1A42-1A5B-490BA9E3CD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3280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a:extLst>
            <a:ext uri="{FF2B5EF4-FFF2-40B4-BE49-F238E27FC236}">
              <a16:creationId xmlns:a16="http://schemas.microsoft.com/office/drawing/2014/main" id="{F6E9A049-8817-6FB2-1DAA-27FC32084252}"/>
            </a:ext>
          </a:extLst>
        </p:cNvPr>
        <p:cNvGrpSpPr/>
        <p:nvPr/>
      </p:nvGrpSpPr>
      <p:grpSpPr>
        <a:xfrm>
          <a:off x="0" y="0"/>
          <a:ext cx="0" cy="0"/>
          <a:chOff x="0" y="0"/>
          <a:chExt cx="0" cy="0"/>
        </a:xfrm>
      </p:grpSpPr>
      <p:sp>
        <p:nvSpPr>
          <p:cNvPr id="83" name="Google Shape;83;g3b6c7e62156_0_28:notes">
            <a:extLst>
              <a:ext uri="{FF2B5EF4-FFF2-40B4-BE49-F238E27FC236}">
                <a16:creationId xmlns:a16="http://schemas.microsoft.com/office/drawing/2014/main" id="{17F56F47-871A-227B-643C-285B7065A0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b6c7e62156_0_28:notes">
            <a:extLst>
              <a:ext uri="{FF2B5EF4-FFF2-40B4-BE49-F238E27FC236}">
                <a16:creationId xmlns:a16="http://schemas.microsoft.com/office/drawing/2014/main" id="{EB5C656A-A32A-1086-31B2-081B172923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964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title="Artscfghgboard – 5.png"/>
          <p:cNvPicPr preferRelativeResize="0"/>
          <p:nvPr/>
        </p:nvPicPr>
        <p:blipFill>
          <a:blip r:embed="rId3">
            <a:alphaModFix/>
          </a:blip>
          <a:stretch>
            <a:fillRect/>
          </a:stretch>
        </p:blipFill>
        <p:spPr>
          <a:xfrm>
            <a:off x="0" y="0"/>
            <a:ext cx="9144018" cy="5143501"/>
          </a:xfrm>
          <a:prstGeom prst="rect">
            <a:avLst/>
          </a:prstGeom>
          <a:noFill/>
          <a:ln>
            <a:noFill/>
          </a:ln>
        </p:spPr>
      </p:pic>
      <p:sp>
        <p:nvSpPr>
          <p:cNvPr id="55" name="Google Shape;55;p13"/>
          <p:cNvSpPr txBox="1"/>
          <p:nvPr/>
        </p:nvSpPr>
        <p:spPr>
          <a:xfrm>
            <a:off x="383675" y="3446998"/>
            <a:ext cx="8520600" cy="443700"/>
          </a:xfrm>
          <a:prstGeom prst="rect">
            <a:avLst/>
          </a:prstGeom>
          <a:noFill/>
          <a:ln>
            <a:noFill/>
          </a:ln>
        </p:spPr>
        <p:txBody>
          <a:bodyPr spcFirstLastPara="1" wrap="square" lIns="91425" tIns="91425" rIns="91425" bIns="91425" anchor="t" anchorCtr="0">
            <a:normAutofit/>
          </a:bodyPr>
          <a:lstStyle/>
          <a:p>
            <a:pPr marL="0" lvl="0" indent="0" algn="l" rtl="0">
              <a:lnSpc>
                <a:spcPct val="80000"/>
              </a:lnSpc>
              <a:spcBef>
                <a:spcPts val="0"/>
              </a:spcBef>
              <a:spcAft>
                <a:spcPts val="0"/>
              </a:spcAft>
              <a:buNone/>
            </a:pPr>
            <a:r>
              <a:rPr lang="en-GB" sz="1600" dirty="0">
                <a:solidFill>
                  <a:srgbClr val="202729"/>
                </a:solidFill>
                <a:latin typeface="Manrope SemiBold"/>
                <a:ea typeface="Manrope SemiBold"/>
                <a:cs typeface="Manrope SemiBold"/>
                <a:sym typeface="Manrope SemiBold"/>
              </a:rPr>
              <a:t>Team Name : Lalit Team</a:t>
            </a:r>
            <a:endParaRPr sz="1600" dirty="0">
              <a:solidFill>
                <a:srgbClr val="202729"/>
              </a:solidFill>
              <a:latin typeface="Manrope SemiBold"/>
              <a:ea typeface="Manrope SemiBold"/>
              <a:cs typeface="Manrope SemiBold"/>
              <a:sym typeface="Manrope SemiBold"/>
            </a:endParaRPr>
          </a:p>
        </p:txBody>
      </p:sp>
      <p:sp>
        <p:nvSpPr>
          <p:cNvPr id="56" name="Google Shape;56;p13"/>
          <p:cNvSpPr txBox="1"/>
          <p:nvPr/>
        </p:nvSpPr>
        <p:spPr>
          <a:xfrm>
            <a:off x="383680" y="4298160"/>
            <a:ext cx="8520600" cy="408600"/>
          </a:xfrm>
          <a:prstGeom prst="rect">
            <a:avLst/>
          </a:prstGeom>
          <a:noFill/>
          <a:ln>
            <a:noFill/>
          </a:ln>
        </p:spPr>
        <p:txBody>
          <a:bodyPr spcFirstLastPara="1" wrap="square" lIns="91425" tIns="91425" rIns="91425" bIns="91425" anchor="t" anchorCtr="0">
            <a:normAutofit fontScale="85000" lnSpcReduction="20000"/>
          </a:bodyPr>
          <a:lstStyle/>
          <a:p>
            <a:pPr lvl="0">
              <a:lnSpc>
                <a:spcPct val="70000"/>
              </a:lnSpc>
            </a:pPr>
            <a:r>
              <a:rPr lang="en-GB" sz="1600" dirty="0">
                <a:solidFill>
                  <a:srgbClr val="202729"/>
                </a:solidFill>
                <a:latin typeface="Manrope SemiBold"/>
                <a:ea typeface="Manrope SemiBold"/>
                <a:cs typeface="Manrope SemiBold"/>
                <a:sym typeface="Manrope SemiBold"/>
              </a:rPr>
              <a:t>Problem Statement : </a:t>
            </a:r>
            <a:r>
              <a:rPr lang="en-US" sz="1600" dirty="0"/>
              <a:t>Farmers lack timely insights and tools to prevent crop losses, optimize resources, and maximize income.</a:t>
            </a:r>
            <a:endParaRPr sz="1600" dirty="0">
              <a:solidFill>
                <a:srgbClr val="202729"/>
              </a:solidFill>
              <a:latin typeface="Manrope SemiBold"/>
              <a:ea typeface="Manrope SemiBold"/>
              <a:cs typeface="Manrope SemiBold"/>
              <a:sym typeface="Manrope SemiBold"/>
            </a:endParaRPr>
          </a:p>
        </p:txBody>
      </p:sp>
      <p:sp>
        <p:nvSpPr>
          <p:cNvPr id="57" name="Google Shape;57;p13"/>
          <p:cNvSpPr txBox="1"/>
          <p:nvPr/>
        </p:nvSpPr>
        <p:spPr>
          <a:xfrm>
            <a:off x="383663" y="3854458"/>
            <a:ext cx="8520600" cy="443700"/>
          </a:xfrm>
          <a:prstGeom prst="rect">
            <a:avLst/>
          </a:prstGeom>
          <a:noFill/>
          <a:ln>
            <a:noFill/>
          </a:ln>
        </p:spPr>
        <p:txBody>
          <a:bodyPr spcFirstLastPara="1" wrap="square" lIns="91425" tIns="91425" rIns="91425" bIns="91425" anchor="t" anchorCtr="0">
            <a:normAutofit/>
          </a:bodyPr>
          <a:lstStyle/>
          <a:p>
            <a:pPr marL="0" lvl="0" indent="0" algn="l" rtl="0">
              <a:lnSpc>
                <a:spcPct val="80000"/>
              </a:lnSpc>
              <a:spcBef>
                <a:spcPts val="0"/>
              </a:spcBef>
              <a:spcAft>
                <a:spcPts val="0"/>
              </a:spcAft>
              <a:buNone/>
            </a:pPr>
            <a:r>
              <a:rPr lang="en-GB" sz="1600" dirty="0">
                <a:solidFill>
                  <a:srgbClr val="202729"/>
                </a:solidFill>
                <a:latin typeface="Manrope SemiBold"/>
                <a:ea typeface="Manrope SemiBold"/>
                <a:cs typeface="Manrope SemiBold"/>
                <a:sym typeface="Manrope SemiBold"/>
              </a:rPr>
              <a:t>Team Leader Name : Lalit Rajpurohit</a:t>
            </a:r>
            <a:endParaRPr sz="1600" dirty="0">
              <a:solidFill>
                <a:srgbClr val="202729"/>
              </a:solidFill>
              <a:latin typeface="Manrope SemiBold"/>
              <a:ea typeface="Manrope SemiBold"/>
              <a:cs typeface="Manrope SemiBold"/>
              <a:sym typeface="Manrope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BD89F539-8D7A-7EF0-EAAF-92FDEC5142A7}"/>
            </a:ext>
          </a:extLst>
        </p:cNvPr>
        <p:cNvGrpSpPr/>
        <p:nvPr/>
      </p:nvGrpSpPr>
      <p:grpSpPr>
        <a:xfrm>
          <a:off x="0" y="0"/>
          <a:ext cx="0" cy="0"/>
          <a:chOff x="0" y="0"/>
          <a:chExt cx="0" cy="0"/>
        </a:xfrm>
      </p:grpSpPr>
      <p:pic>
        <p:nvPicPr>
          <p:cNvPr id="86" name="Google Shape;86;p18" title="Artboarddfghjk – 6.png">
            <a:extLst>
              <a:ext uri="{FF2B5EF4-FFF2-40B4-BE49-F238E27FC236}">
                <a16:creationId xmlns:a16="http://schemas.microsoft.com/office/drawing/2014/main" id="{2341702B-5579-754D-C488-034516BF6F5C}"/>
              </a:ext>
            </a:extLst>
          </p:cNvPr>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87" name="Google Shape;87;p18">
            <a:extLst>
              <a:ext uri="{FF2B5EF4-FFF2-40B4-BE49-F238E27FC236}">
                <a16:creationId xmlns:a16="http://schemas.microsoft.com/office/drawing/2014/main" id="{4C0A726A-E308-5778-34BA-4760B88B86CF}"/>
              </a:ext>
            </a:extLst>
          </p:cNvPr>
          <p:cNvSpPr txBox="1"/>
          <p:nvPr/>
        </p:nvSpPr>
        <p:spPr>
          <a:xfrm>
            <a:off x="0" y="521579"/>
            <a:ext cx="3390505" cy="407689"/>
          </a:xfrm>
          <a:prstGeom prst="rect">
            <a:avLst/>
          </a:prstGeom>
          <a:noFill/>
          <a:ln>
            <a:noFill/>
          </a:ln>
        </p:spPr>
        <p:txBody>
          <a:bodyPr spcFirstLastPara="1" wrap="square" lIns="91425" tIns="91425" rIns="91425" bIns="91425" anchor="t" anchorCtr="0">
            <a:normAutofit fontScale="85000" lnSpcReduction="10000"/>
          </a:bodyPr>
          <a:lstStyle/>
          <a:p>
            <a:pPr marL="0" lvl="0" indent="0" algn="l" rtl="0">
              <a:lnSpc>
                <a:spcPct val="115000"/>
              </a:lnSpc>
              <a:spcBef>
                <a:spcPts val="0"/>
              </a:spcBef>
              <a:spcAft>
                <a:spcPts val="0"/>
              </a:spcAft>
              <a:buSzPts val="935"/>
              <a:buNone/>
            </a:pPr>
            <a:r>
              <a:rPr lang="en-GB" sz="1700" b="1" dirty="0">
                <a:solidFill>
                  <a:srgbClr val="202729"/>
                </a:solidFill>
                <a:latin typeface="Manrope"/>
                <a:ea typeface="Manrope"/>
                <a:cs typeface="Manrope"/>
                <a:sym typeface="Manrope"/>
              </a:rPr>
              <a:t>Wireframes/Mock diagrams:</a:t>
            </a:r>
            <a:endParaRPr sz="1700" b="1" dirty="0">
              <a:solidFill>
                <a:srgbClr val="202729"/>
              </a:solidFill>
              <a:latin typeface="Manrope"/>
              <a:ea typeface="Manrope"/>
              <a:cs typeface="Manrope"/>
              <a:sym typeface="Manrope"/>
            </a:endParaRPr>
          </a:p>
          <a:p>
            <a:pPr marL="0" lvl="0" indent="0" algn="l" rtl="0">
              <a:lnSpc>
                <a:spcPct val="115000"/>
              </a:lnSpc>
              <a:spcBef>
                <a:spcPts val="1200"/>
              </a:spcBef>
              <a:spcAft>
                <a:spcPts val="1200"/>
              </a:spcAft>
              <a:buSzPts val="935"/>
              <a:buNone/>
            </a:pPr>
            <a:endParaRPr dirty="0">
              <a:solidFill>
                <a:srgbClr val="434343"/>
              </a:solidFill>
              <a:latin typeface="Manrope"/>
              <a:ea typeface="Manrope"/>
              <a:cs typeface="Manrope"/>
              <a:sym typeface="Manrope"/>
            </a:endParaRPr>
          </a:p>
        </p:txBody>
      </p:sp>
      <p:pic>
        <p:nvPicPr>
          <p:cNvPr id="3" name="Picture 2">
            <a:extLst>
              <a:ext uri="{FF2B5EF4-FFF2-40B4-BE49-F238E27FC236}">
                <a16:creationId xmlns:a16="http://schemas.microsoft.com/office/drawing/2014/main" id="{E5209DF5-DEDD-98EC-C7DF-7EF2632A16EE}"/>
              </a:ext>
            </a:extLst>
          </p:cNvPr>
          <p:cNvPicPr>
            <a:picLocks noChangeAspect="1"/>
          </p:cNvPicPr>
          <p:nvPr/>
        </p:nvPicPr>
        <p:blipFill>
          <a:blip r:embed="rId4"/>
          <a:stretch>
            <a:fillRect/>
          </a:stretch>
        </p:blipFill>
        <p:spPr>
          <a:xfrm>
            <a:off x="0" y="872120"/>
            <a:ext cx="3429000" cy="4252332"/>
          </a:xfrm>
          <a:prstGeom prst="rect">
            <a:avLst/>
          </a:prstGeom>
        </p:spPr>
      </p:pic>
      <p:pic>
        <p:nvPicPr>
          <p:cNvPr id="5" name="Picture 4">
            <a:extLst>
              <a:ext uri="{FF2B5EF4-FFF2-40B4-BE49-F238E27FC236}">
                <a16:creationId xmlns:a16="http://schemas.microsoft.com/office/drawing/2014/main" id="{C7F96C87-F783-B0B6-C720-3476F7ADA9C3}"/>
              </a:ext>
            </a:extLst>
          </p:cNvPr>
          <p:cNvPicPr>
            <a:picLocks noChangeAspect="1"/>
          </p:cNvPicPr>
          <p:nvPr/>
        </p:nvPicPr>
        <p:blipFill>
          <a:blip r:embed="rId5"/>
          <a:stretch>
            <a:fillRect/>
          </a:stretch>
        </p:blipFill>
        <p:spPr>
          <a:xfrm>
            <a:off x="3035919" y="502531"/>
            <a:ext cx="3429000" cy="4621921"/>
          </a:xfrm>
          <a:prstGeom prst="rect">
            <a:avLst/>
          </a:prstGeom>
        </p:spPr>
      </p:pic>
      <p:pic>
        <p:nvPicPr>
          <p:cNvPr id="7" name="Picture 6">
            <a:extLst>
              <a:ext uri="{FF2B5EF4-FFF2-40B4-BE49-F238E27FC236}">
                <a16:creationId xmlns:a16="http://schemas.microsoft.com/office/drawing/2014/main" id="{87DCFFA2-4610-4D5A-1B5E-355EAC1905F9}"/>
              </a:ext>
            </a:extLst>
          </p:cNvPr>
          <p:cNvPicPr>
            <a:picLocks noChangeAspect="1"/>
          </p:cNvPicPr>
          <p:nvPr/>
        </p:nvPicPr>
        <p:blipFill>
          <a:blip r:embed="rId6"/>
          <a:stretch>
            <a:fillRect/>
          </a:stretch>
        </p:blipFill>
        <p:spPr>
          <a:xfrm>
            <a:off x="6011930" y="431180"/>
            <a:ext cx="2981092" cy="4712320"/>
          </a:xfrm>
          <a:prstGeom prst="rect">
            <a:avLst/>
          </a:prstGeom>
        </p:spPr>
      </p:pic>
    </p:spTree>
    <p:extLst>
      <p:ext uri="{BB962C8B-B14F-4D97-AF65-F5344CB8AC3E}">
        <p14:creationId xmlns:p14="http://schemas.microsoft.com/office/powerpoint/2010/main" val="90915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19" title="Artboarddfghjk – 6.png"/>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93" name="Google Shape;93;p19"/>
          <p:cNvSpPr txBox="1"/>
          <p:nvPr/>
        </p:nvSpPr>
        <p:spPr>
          <a:xfrm>
            <a:off x="185320" y="581053"/>
            <a:ext cx="1137958" cy="1418732"/>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200"/>
              </a:spcAft>
              <a:buSzPts val="935"/>
              <a:buNone/>
            </a:pPr>
            <a:r>
              <a:rPr lang="en-GB" sz="1200" b="1" dirty="0">
                <a:solidFill>
                  <a:srgbClr val="202729"/>
                </a:solidFill>
                <a:latin typeface="Manrope"/>
                <a:ea typeface="Manrope"/>
                <a:cs typeface="Manrope"/>
                <a:sym typeface="Manrope"/>
              </a:rPr>
              <a:t>Architecture diagram of the proposed solution:</a:t>
            </a:r>
            <a:endParaRPr sz="1200" dirty="0">
              <a:solidFill>
                <a:srgbClr val="434343"/>
              </a:solidFill>
              <a:latin typeface="Manrope"/>
              <a:ea typeface="Manrope"/>
              <a:cs typeface="Manrope"/>
              <a:sym typeface="Manrope"/>
            </a:endParaRPr>
          </a:p>
        </p:txBody>
      </p:sp>
      <p:pic>
        <p:nvPicPr>
          <p:cNvPr id="3" name="Picture 2">
            <a:extLst>
              <a:ext uri="{FF2B5EF4-FFF2-40B4-BE49-F238E27FC236}">
                <a16:creationId xmlns:a16="http://schemas.microsoft.com/office/drawing/2014/main" id="{0FF18C99-899A-E37B-CB4D-A7972EC42C8C}"/>
              </a:ext>
            </a:extLst>
          </p:cNvPr>
          <p:cNvPicPr>
            <a:picLocks noChangeAspect="1"/>
          </p:cNvPicPr>
          <p:nvPr/>
        </p:nvPicPr>
        <p:blipFill>
          <a:blip r:embed="rId4"/>
          <a:stretch>
            <a:fillRect/>
          </a:stretch>
        </p:blipFill>
        <p:spPr>
          <a:xfrm>
            <a:off x="1428750" y="475784"/>
            <a:ext cx="7715250" cy="466771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20" title="Artboarddfghjk – 6.png"/>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99" name="Google Shape;99;p20"/>
          <p:cNvSpPr txBox="1"/>
          <p:nvPr/>
        </p:nvSpPr>
        <p:spPr>
          <a:xfrm>
            <a:off x="192754" y="514144"/>
            <a:ext cx="4431286" cy="4481601"/>
          </a:xfrm>
          <a:prstGeom prst="rect">
            <a:avLst/>
          </a:prstGeo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rmAutofit/>
          </a:bodyPr>
          <a:lstStyle/>
          <a:p>
            <a:pPr lvl="0">
              <a:lnSpc>
                <a:spcPct val="115000"/>
              </a:lnSpc>
              <a:spcAft>
                <a:spcPts val="1200"/>
              </a:spcAft>
              <a:buSzPts val="935"/>
            </a:pPr>
            <a:r>
              <a:rPr lang="en-US" sz="1200" dirty="0"/>
              <a:t>🧰 Technologies to be Used in the Solution (</a:t>
            </a:r>
            <a:r>
              <a:rPr lang="en-US" sz="1200" dirty="0" err="1"/>
              <a:t>KrishiAI</a:t>
            </a:r>
            <a:r>
              <a:rPr lang="en-US" sz="1200" dirty="0"/>
              <a:t>)</a:t>
            </a:r>
          </a:p>
          <a:p>
            <a:r>
              <a:rPr lang="en-IN" sz="1200" b="1" dirty="0"/>
              <a:t>📱 Frontend / User Interface</a:t>
            </a:r>
          </a:p>
          <a:p>
            <a:pPr marL="171450" indent="-171450">
              <a:buFont typeface="Arial" panose="020B0604020202020204" pitchFamily="34" charset="0"/>
              <a:buChar char="•"/>
            </a:pPr>
            <a:r>
              <a:rPr lang="en-IN" sz="1200" b="1" dirty="0"/>
              <a:t>React Native</a:t>
            </a:r>
            <a:r>
              <a:rPr lang="en-IN" sz="1200" dirty="0"/>
              <a:t> — Cross-platform mobile app development</a:t>
            </a:r>
          </a:p>
          <a:p>
            <a:pPr marL="171450" indent="-171450">
              <a:buFont typeface="Arial" panose="020B0604020202020204" pitchFamily="34" charset="0"/>
              <a:buChar char="•"/>
            </a:pPr>
            <a:r>
              <a:rPr lang="en-IN" sz="1200" b="1" dirty="0"/>
              <a:t>React.js</a:t>
            </a:r>
            <a:r>
              <a:rPr lang="en-IN" sz="1200" dirty="0"/>
              <a:t> — Web dashboard for admin and analytics</a:t>
            </a:r>
          </a:p>
          <a:p>
            <a:pPr marL="171450" indent="-171450">
              <a:buFont typeface="Arial" panose="020B0604020202020204" pitchFamily="34" charset="0"/>
              <a:buChar char="•"/>
            </a:pPr>
            <a:r>
              <a:rPr lang="en-IN" sz="1200" b="1" dirty="0"/>
              <a:t>TypeScript</a:t>
            </a:r>
            <a:r>
              <a:rPr lang="en-IN" sz="1200" dirty="0"/>
              <a:t> — Type-safe development</a:t>
            </a:r>
          </a:p>
          <a:p>
            <a:pPr marL="171450" indent="-171450">
              <a:buFont typeface="Arial" panose="020B0604020202020204" pitchFamily="34" charset="0"/>
              <a:buChar char="•"/>
            </a:pPr>
            <a:r>
              <a:rPr lang="en-IN" sz="1200" b="1" dirty="0"/>
              <a:t>Material UI / Tailwind CSS</a:t>
            </a:r>
            <a:r>
              <a:rPr lang="en-IN" sz="1200" dirty="0"/>
              <a:t> — Modern UI design</a:t>
            </a:r>
          </a:p>
          <a:p>
            <a:r>
              <a:rPr lang="en-IN" sz="1200" b="1" dirty="0"/>
              <a:t>🧠 Artificial Intelligence &amp; Machine Learning</a:t>
            </a:r>
          </a:p>
          <a:p>
            <a:pPr marL="171450" indent="-171450">
              <a:buFont typeface="Arial" panose="020B0604020202020204" pitchFamily="34" charset="0"/>
              <a:buChar char="•"/>
            </a:pPr>
            <a:r>
              <a:rPr lang="en-IN" sz="1200" b="1" dirty="0"/>
              <a:t>TensorFlow / </a:t>
            </a:r>
            <a:r>
              <a:rPr lang="en-IN" sz="1200" b="1" dirty="0" err="1"/>
              <a:t>PyTorch</a:t>
            </a:r>
            <a:r>
              <a:rPr lang="en-IN" sz="1200" dirty="0"/>
              <a:t> — Model training</a:t>
            </a:r>
          </a:p>
          <a:p>
            <a:pPr marL="171450" indent="-171450">
              <a:buFont typeface="Arial" panose="020B0604020202020204" pitchFamily="34" charset="0"/>
              <a:buChar char="•"/>
            </a:pPr>
            <a:r>
              <a:rPr lang="en-IN" sz="1200" b="1" dirty="0"/>
              <a:t>TensorFlow Lite</a:t>
            </a:r>
            <a:r>
              <a:rPr lang="en-IN" sz="1200" dirty="0"/>
              <a:t> — On-device mobile inference</a:t>
            </a:r>
          </a:p>
          <a:p>
            <a:pPr marL="171450" indent="-171450">
              <a:buFont typeface="Arial" panose="020B0604020202020204" pitchFamily="34" charset="0"/>
              <a:buChar char="•"/>
            </a:pPr>
            <a:r>
              <a:rPr lang="en-IN" sz="1200" b="1" dirty="0"/>
              <a:t>OpenCV</a:t>
            </a:r>
            <a:r>
              <a:rPr lang="en-IN" sz="1200" dirty="0"/>
              <a:t> — Image processing</a:t>
            </a:r>
          </a:p>
          <a:p>
            <a:pPr marL="171450" indent="-171450">
              <a:buFont typeface="Arial" panose="020B0604020202020204" pitchFamily="34" charset="0"/>
              <a:buChar char="•"/>
            </a:pPr>
            <a:r>
              <a:rPr lang="en-IN" sz="1200" b="1" dirty="0"/>
              <a:t>Scikit-learn</a:t>
            </a:r>
            <a:r>
              <a:rPr lang="en-IN" sz="1200" dirty="0"/>
              <a:t> — Data analysis and predictive models</a:t>
            </a:r>
          </a:p>
          <a:p>
            <a:pPr marL="171450" indent="-171450">
              <a:buFont typeface="Arial" panose="020B0604020202020204" pitchFamily="34" charset="0"/>
              <a:buChar char="•"/>
            </a:pPr>
            <a:r>
              <a:rPr lang="en-IN" sz="1200" b="1" dirty="0"/>
              <a:t>LLM APIs / NLP models</a:t>
            </a:r>
            <a:r>
              <a:rPr lang="en-IN" sz="1200" dirty="0"/>
              <a:t> — AI chatbot</a:t>
            </a:r>
          </a:p>
          <a:p>
            <a:r>
              <a:rPr lang="en-US" sz="1200" b="1" dirty="0"/>
              <a:t>⚙️ Backend Development</a:t>
            </a:r>
          </a:p>
          <a:p>
            <a:pPr marL="171450" indent="-171450">
              <a:buFont typeface="Arial" panose="020B0604020202020204" pitchFamily="34" charset="0"/>
              <a:buChar char="•"/>
            </a:pPr>
            <a:r>
              <a:rPr lang="en-US" sz="1200" b="1" dirty="0" err="1"/>
              <a:t>FastAPI</a:t>
            </a:r>
            <a:r>
              <a:rPr lang="en-US" sz="1200" b="1" dirty="0"/>
              <a:t> / Node.js</a:t>
            </a:r>
            <a:r>
              <a:rPr lang="en-US" sz="1200" dirty="0"/>
              <a:t> — Backend APIs</a:t>
            </a:r>
          </a:p>
          <a:p>
            <a:pPr marL="171450" indent="-171450">
              <a:buFont typeface="Arial" panose="020B0604020202020204" pitchFamily="34" charset="0"/>
              <a:buChar char="•"/>
            </a:pPr>
            <a:r>
              <a:rPr lang="en-US" sz="1200" b="1" dirty="0"/>
              <a:t>Python</a:t>
            </a:r>
            <a:r>
              <a:rPr lang="en-US" sz="1200" dirty="0"/>
              <a:t> — ML and data processing</a:t>
            </a:r>
          </a:p>
          <a:p>
            <a:pPr marL="171450" indent="-171450">
              <a:buFont typeface="Arial" panose="020B0604020202020204" pitchFamily="34" charset="0"/>
              <a:buChar char="•"/>
            </a:pPr>
            <a:r>
              <a:rPr lang="en-US" sz="1200" b="1" dirty="0"/>
              <a:t>REST APIs</a:t>
            </a:r>
            <a:r>
              <a:rPr lang="en-US" sz="1200" dirty="0"/>
              <a:t> — Communication layer</a:t>
            </a:r>
          </a:p>
          <a:p>
            <a:r>
              <a:rPr lang="en-IN" sz="1200" b="1" dirty="0"/>
              <a:t>📊 Data &amp; Analytics</a:t>
            </a:r>
          </a:p>
          <a:p>
            <a:pPr marL="171450" indent="-171450">
              <a:buFont typeface="Arial" panose="020B0604020202020204" pitchFamily="34" charset="0"/>
              <a:buChar char="•"/>
            </a:pPr>
            <a:r>
              <a:rPr lang="en-IN" sz="1200" b="1" dirty="0"/>
              <a:t>Pandas / NumPy</a:t>
            </a:r>
            <a:r>
              <a:rPr lang="en-IN" sz="1200" dirty="0"/>
              <a:t> — Data processing</a:t>
            </a:r>
          </a:p>
          <a:p>
            <a:pPr marL="171450" indent="-171450">
              <a:buFont typeface="Arial" panose="020B0604020202020204" pitchFamily="34" charset="0"/>
              <a:buChar char="•"/>
            </a:pPr>
            <a:r>
              <a:rPr lang="en-IN" sz="1200" b="1" dirty="0"/>
              <a:t>Power BI / Tableau / Grafana</a:t>
            </a:r>
            <a:r>
              <a:rPr lang="en-IN" sz="1200" dirty="0"/>
              <a:t> — Analytics dashboards</a:t>
            </a:r>
          </a:p>
          <a:p>
            <a:pPr lvl="0">
              <a:lnSpc>
                <a:spcPct val="115000"/>
              </a:lnSpc>
              <a:spcAft>
                <a:spcPts val="1200"/>
              </a:spcAft>
              <a:buSzPts val="935"/>
            </a:pPr>
            <a:endParaRPr sz="1200" dirty="0">
              <a:solidFill>
                <a:srgbClr val="434343"/>
              </a:solidFill>
              <a:latin typeface="Manrope"/>
              <a:ea typeface="Manrope"/>
              <a:cs typeface="Manrope"/>
              <a:sym typeface="Manrope"/>
            </a:endParaRPr>
          </a:p>
        </p:txBody>
      </p:sp>
      <p:sp>
        <p:nvSpPr>
          <p:cNvPr id="2" name="Rectangle 1">
            <a:extLst>
              <a:ext uri="{FF2B5EF4-FFF2-40B4-BE49-F238E27FC236}">
                <a16:creationId xmlns:a16="http://schemas.microsoft.com/office/drawing/2014/main" id="{3255273B-0079-94A3-D7F2-603FF20C7D9D}"/>
              </a:ext>
            </a:extLst>
          </p:cNvPr>
          <p:cNvSpPr/>
          <p:nvPr/>
        </p:nvSpPr>
        <p:spPr>
          <a:xfrm>
            <a:off x="4735551" y="514144"/>
            <a:ext cx="4215696" cy="444130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en-US" sz="1200" b="1" dirty="0"/>
              <a:t>🌍 External Data Integrations</a:t>
            </a:r>
          </a:p>
          <a:p>
            <a:pPr marL="171450" indent="-171450">
              <a:buFont typeface="Arial" panose="020B0604020202020204" pitchFamily="34" charset="0"/>
              <a:buChar char="•"/>
            </a:pPr>
            <a:r>
              <a:rPr lang="en-US" sz="1200" dirty="0"/>
              <a:t>Weather APIs</a:t>
            </a:r>
          </a:p>
          <a:p>
            <a:pPr marL="171450" indent="-171450">
              <a:buFont typeface="Arial" panose="020B0604020202020204" pitchFamily="34" charset="0"/>
              <a:buChar char="•"/>
            </a:pPr>
            <a:r>
              <a:rPr lang="en-US" sz="1200" dirty="0"/>
              <a:t>Market price APIs</a:t>
            </a:r>
          </a:p>
          <a:p>
            <a:pPr marL="171450" indent="-171450">
              <a:buFont typeface="Arial" panose="020B0604020202020204" pitchFamily="34" charset="0"/>
              <a:buChar char="•"/>
            </a:pPr>
            <a:r>
              <a:rPr lang="en-US" sz="1200" dirty="0"/>
              <a:t>Satellite or IoT sensor data</a:t>
            </a:r>
          </a:p>
          <a:p>
            <a:r>
              <a:rPr lang="en-IN" sz="1200" b="1" dirty="0"/>
              <a:t>☁️ Cloud &amp; Infrastructure</a:t>
            </a:r>
          </a:p>
          <a:p>
            <a:pPr marL="171450" indent="-171450">
              <a:buFont typeface="Arial" panose="020B0604020202020204" pitchFamily="34" charset="0"/>
              <a:buChar char="•"/>
            </a:pPr>
            <a:r>
              <a:rPr lang="en-IN" sz="1200" b="1" dirty="0"/>
              <a:t>AWS / Google Cloud / Azure</a:t>
            </a:r>
            <a:r>
              <a:rPr lang="en-IN" sz="1200" dirty="0"/>
              <a:t> — Cloud hosting</a:t>
            </a:r>
          </a:p>
          <a:p>
            <a:pPr marL="171450" indent="-171450">
              <a:buFont typeface="Arial" panose="020B0604020202020204" pitchFamily="34" charset="0"/>
              <a:buChar char="•"/>
            </a:pPr>
            <a:r>
              <a:rPr lang="en-IN" sz="1200" b="1" dirty="0"/>
              <a:t>Amazon S3 / Cloud Storage</a:t>
            </a:r>
            <a:r>
              <a:rPr lang="en-IN" sz="1200" dirty="0"/>
              <a:t> — Image and data storage</a:t>
            </a:r>
          </a:p>
          <a:p>
            <a:pPr marL="171450" indent="-171450">
              <a:buFont typeface="Arial" panose="020B0604020202020204" pitchFamily="34" charset="0"/>
              <a:buChar char="•"/>
            </a:pPr>
            <a:r>
              <a:rPr lang="en-IN" sz="1200" b="1" dirty="0"/>
              <a:t>Docker</a:t>
            </a:r>
            <a:r>
              <a:rPr lang="en-IN" sz="1200" dirty="0"/>
              <a:t> — Containerization</a:t>
            </a:r>
          </a:p>
          <a:p>
            <a:pPr marL="171450" indent="-171450">
              <a:buFont typeface="Arial" panose="020B0604020202020204" pitchFamily="34" charset="0"/>
              <a:buChar char="•"/>
            </a:pPr>
            <a:r>
              <a:rPr lang="en-IN" sz="1200" b="1" dirty="0"/>
              <a:t>Terraform</a:t>
            </a:r>
            <a:r>
              <a:rPr lang="en-IN" sz="1200" dirty="0"/>
              <a:t> — Infrastructure as Code</a:t>
            </a:r>
          </a:p>
          <a:p>
            <a:r>
              <a:rPr lang="en-IN" sz="1200" b="1" dirty="0"/>
              <a:t>🗄️ Database</a:t>
            </a:r>
          </a:p>
          <a:p>
            <a:pPr marL="171450" indent="-171450">
              <a:buFont typeface="Arial" panose="020B0604020202020204" pitchFamily="34" charset="0"/>
              <a:buChar char="•"/>
            </a:pPr>
            <a:r>
              <a:rPr lang="en-IN" sz="1200" b="1" dirty="0"/>
              <a:t>PostgreSQL</a:t>
            </a:r>
            <a:r>
              <a:rPr lang="en-IN" sz="1200" dirty="0"/>
              <a:t> — Main relational database</a:t>
            </a:r>
          </a:p>
          <a:p>
            <a:pPr marL="171450" indent="-171450">
              <a:buFont typeface="Arial" panose="020B0604020202020204" pitchFamily="34" charset="0"/>
              <a:buChar char="•"/>
            </a:pPr>
            <a:r>
              <a:rPr lang="en-IN" sz="1200" b="1" dirty="0"/>
              <a:t>MongoDB</a:t>
            </a:r>
            <a:r>
              <a:rPr lang="en-IN" sz="1200" dirty="0"/>
              <a:t> — Flexible data storage (optional)</a:t>
            </a:r>
          </a:p>
          <a:p>
            <a:pPr marL="171450" indent="-171450">
              <a:buFont typeface="Arial" panose="020B0604020202020204" pitchFamily="34" charset="0"/>
              <a:buChar char="•"/>
            </a:pPr>
            <a:r>
              <a:rPr lang="en-IN" sz="1200" b="1" dirty="0"/>
              <a:t>Redis</a:t>
            </a:r>
            <a:r>
              <a:rPr lang="en-IN" sz="1200" dirty="0"/>
              <a:t> — Caching</a:t>
            </a:r>
          </a:p>
          <a:p>
            <a:r>
              <a:rPr lang="en-US" sz="1200" b="1" dirty="0"/>
              <a:t>🔐 Security</a:t>
            </a:r>
          </a:p>
          <a:p>
            <a:pPr marL="171450" indent="-171450">
              <a:buFont typeface="Arial" panose="020B0604020202020204" pitchFamily="34" charset="0"/>
              <a:buChar char="•"/>
            </a:pPr>
            <a:r>
              <a:rPr lang="en-US" sz="1200" dirty="0"/>
              <a:t>JWT Authentication</a:t>
            </a:r>
          </a:p>
          <a:p>
            <a:pPr marL="171450" indent="-171450">
              <a:buFont typeface="Arial" panose="020B0604020202020204" pitchFamily="34" charset="0"/>
              <a:buChar char="•"/>
            </a:pPr>
            <a:r>
              <a:rPr lang="en-US" sz="1200" dirty="0"/>
              <a:t>OAuth</a:t>
            </a:r>
          </a:p>
          <a:p>
            <a:pPr marL="171450" indent="-171450">
              <a:buFont typeface="Arial" panose="020B0604020202020204" pitchFamily="34" charset="0"/>
              <a:buChar char="•"/>
            </a:pPr>
            <a:r>
              <a:rPr lang="en-US" sz="1200" dirty="0"/>
              <a:t>Data encryption</a:t>
            </a:r>
          </a:p>
          <a:p>
            <a:r>
              <a:rPr lang="en-IN" sz="1200" b="1" dirty="0"/>
              <a:t>🔧 DevOps &amp; Monitoring</a:t>
            </a:r>
          </a:p>
          <a:p>
            <a:pPr marL="171450" indent="-171450">
              <a:buFont typeface="Arial" panose="020B0604020202020204" pitchFamily="34" charset="0"/>
              <a:buChar char="•"/>
            </a:pPr>
            <a:r>
              <a:rPr lang="en-IN" sz="1200" dirty="0"/>
              <a:t>GitHub Actions / GitLab CI — CI/CD</a:t>
            </a:r>
          </a:p>
          <a:p>
            <a:pPr marL="171450" indent="-171450">
              <a:buFont typeface="Arial" panose="020B0604020202020204" pitchFamily="34" charset="0"/>
              <a:buChar char="•"/>
            </a:pPr>
            <a:r>
              <a:rPr lang="en-IN" sz="1200" dirty="0"/>
              <a:t>Prometheus &amp; Grafana — Monitoring</a:t>
            </a:r>
          </a:p>
          <a:p>
            <a:pPr marL="171450" indent="-171450">
              <a:buFont typeface="Arial" panose="020B0604020202020204" pitchFamily="34" charset="0"/>
              <a:buChar char="•"/>
            </a:pPr>
            <a:r>
              <a:rPr lang="en-IN" sz="1200" dirty="0"/>
              <a:t>Logging tools</a:t>
            </a:r>
          </a:p>
          <a:p>
            <a:endParaRPr lang="en-US" sz="1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1" title="Artboarddfghjk – 6.png"/>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105" name="Google Shape;105;p21"/>
          <p:cNvSpPr txBox="1"/>
          <p:nvPr/>
        </p:nvSpPr>
        <p:spPr>
          <a:xfrm>
            <a:off x="311700" y="863550"/>
            <a:ext cx="7531800" cy="36696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935"/>
              <a:buNone/>
            </a:pPr>
            <a:r>
              <a:rPr lang="en-GB" sz="1700" b="1" dirty="0">
                <a:solidFill>
                  <a:srgbClr val="202729"/>
                </a:solidFill>
                <a:latin typeface="Manrope"/>
                <a:ea typeface="Manrope"/>
                <a:cs typeface="Manrope"/>
                <a:sym typeface="Manrope"/>
              </a:rPr>
              <a:t>Estimated implementation cost (optional):</a:t>
            </a:r>
          </a:p>
          <a:p>
            <a:r>
              <a:rPr lang="en-US" dirty="0"/>
              <a:t>👉 MVP Development: $30K – $50K</a:t>
            </a:r>
            <a:br>
              <a:rPr lang="en-US" dirty="0"/>
            </a:br>
            <a:r>
              <a:rPr lang="en-US" dirty="0"/>
              <a:t>👉 Annual Running Cost: $10K – $20K</a:t>
            </a:r>
            <a:br>
              <a:rPr lang="en-US" dirty="0"/>
            </a:br>
            <a:r>
              <a:rPr lang="en-US" dirty="0"/>
              <a:t>👉 Includes development, cloud, and maintenance</a:t>
            </a:r>
          </a:p>
          <a:p>
            <a:pPr marL="0" lvl="0" indent="0" algn="l" rtl="0">
              <a:lnSpc>
                <a:spcPct val="115000"/>
              </a:lnSpc>
              <a:spcBef>
                <a:spcPts val="0"/>
              </a:spcBef>
              <a:spcAft>
                <a:spcPts val="1200"/>
              </a:spcAft>
              <a:buSzPts val="935"/>
              <a:buNone/>
            </a:pPr>
            <a:endParaRPr dirty="0">
              <a:solidFill>
                <a:srgbClr val="434343"/>
              </a:solidFill>
              <a:latin typeface="Manrope"/>
              <a:ea typeface="Manrope"/>
              <a:cs typeface="Manrope"/>
              <a:sym typeface="Manrop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22" title="Artboarddfghjk – 6.png"/>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111" name="Google Shape;111;p22"/>
          <p:cNvSpPr txBox="1"/>
          <p:nvPr/>
        </p:nvSpPr>
        <p:spPr>
          <a:xfrm>
            <a:off x="259658" y="536448"/>
            <a:ext cx="8757961" cy="4518772"/>
          </a:xfrm>
          <a:prstGeom prst="rect">
            <a:avLst/>
          </a:prstGeom>
          <a:noFill/>
          <a:ln>
            <a:noFill/>
          </a:ln>
        </p:spPr>
        <p:txBody>
          <a:bodyPr spcFirstLastPara="1" wrap="square" lIns="91425" tIns="91425" rIns="91425" bIns="91425" anchor="t" anchorCtr="0">
            <a:normAutofit fontScale="85000" lnSpcReduction="20000"/>
          </a:bodyPr>
          <a:lstStyle/>
          <a:p>
            <a:pPr marL="0" lvl="0" indent="0" algn="l" rtl="0">
              <a:lnSpc>
                <a:spcPct val="115000"/>
              </a:lnSpc>
              <a:spcBef>
                <a:spcPts val="0"/>
              </a:spcBef>
              <a:spcAft>
                <a:spcPts val="1200"/>
              </a:spcAft>
              <a:buClr>
                <a:srgbClr val="000000"/>
              </a:buClr>
              <a:buSzPts val="935"/>
              <a:buFont typeface="Arial"/>
              <a:buNone/>
            </a:pPr>
            <a:r>
              <a:rPr lang="en-GB" sz="1700" b="1" dirty="0">
                <a:solidFill>
                  <a:srgbClr val="202729"/>
                </a:solidFill>
                <a:latin typeface="Manrope"/>
                <a:ea typeface="Manrope"/>
                <a:cs typeface="Manrope"/>
                <a:sym typeface="Manrope"/>
              </a:rPr>
              <a:t>Add as per the requirements for the hackathon:</a:t>
            </a:r>
          </a:p>
          <a:p>
            <a:r>
              <a:rPr lang="en-US" b="1" dirty="0"/>
              <a:t>🛠️ Estimated Implementation (Hackathon Version)</a:t>
            </a:r>
          </a:p>
          <a:p>
            <a:r>
              <a:rPr lang="en-US" dirty="0"/>
              <a:t>The proposed solution will be developed as a Minimum Viable Product (MVP) during the hackathon to demonstrate the feasibility and real-world impact of using Artificial Intelligence in agriculture. The implementation will focus on building core features such as crop disease detection using image recognition, a basic AI chatbot for farming assistance, and a simple dashboard to display insights. The system will be designed using open-source tools and lightweight cloud infrastructure to ensure quick development and scalability. The prototype will simulate real-time data using sample datasets and public APIs for weather and agricultural information. The solution will be developed in a modular way so additional features like smart irrigation and market prediction can be easily integrated in future versions. The implementation will emphasize usability, performance, and practical applicability in rural environments with limited connectivity.</a:t>
            </a:r>
          </a:p>
          <a:p>
            <a:endParaRPr lang="en-US" dirty="0"/>
          </a:p>
          <a:p>
            <a:r>
              <a:rPr lang="en-IN" b="1" dirty="0"/>
              <a:t>⏱️ Development Timeline (Hackathon Scope)</a:t>
            </a:r>
          </a:p>
          <a:p>
            <a:pPr marL="285750" indent="-285750">
              <a:buFont typeface="Arial" panose="020B0604020202020204" pitchFamily="34" charset="0"/>
              <a:buChar char="•"/>
            </a:pPr>
            <a:r>
              <a:rPr lang="en-IN" b="1" dirty="0"/>
              <a:t>Phase 1:</a:t>
            </a:r>
            <a:r>
              <a:rPr lang="en-IN" dirty="0"/>
              <a:t> Requirement analysis and design</a:t>
            </a:r>
          </a:p>
          <a:p>
            <a:pPr marL="285750" indent="-285750">
              <a:buFont typeface="Arial" panose="020B0604020202020204" pitchFamily="34" charset="0"/>
              <a:buChar char="•"/>
            </a:pPr>
            <a:r>
              <a:rPr lang="en-IN" b="1" dirty="0"/>
              <a:t>Phase 2:</a:t>
            </a:r>
            <a:r>
              <a:rPr lang="en-IN" dirty="0"/>
              <a:t> Frontend UI development</a:t>
            </a:r>
          </a:p>
          <a:p>
            <a:pPr marL="285750" indent="-285750">
              <a:buFont typeface="Arial" panose="020B0604020202020204" pitchFamily="34" charset="0"/>
              <a:buChar char="•"/>
            </a:pPr>
            <a:r>
              <a:rPr lang="en-IN" b="1" dirty="0"/>
              <a:t>Phase 3:</a:t>
            </a:r>
            <a:r>
              <a:rPr lang="en-IN" dirty="0"/>
              <a:t> Backend and API integration</a:t>
            </a:r>
          </a:p>
          <a:p>
            <a:pPr marL="285750" indent="-285750">
              <a:buFont typeface="Arial" panose="020B0604020202020204" pitchFamily="34" charset="0"/>
              <a:buChar char="•"/>
            </a:pPr>
            <a:r>
              <a:rPr lang="en-IN" b="1" dirty="0"/>
              <a:t>Phase 4:</a:t>
            </a:r>
            <a:r>
              <a:rPr lang="en-IN" dirty="0"/>
              <a:t> AI model integration</a:t>
            </a:r>
          </a:p>
          <a:p>
            <a:pPr marL="285750" indent="-285750">
              <a:buFont typeface="Arial" panose="020B0604020202020204" pitchFamily="34" charset="0"/>
              <a:buChar char="•"/>
            </a:pPr>
            <a:r>
              <a:rPr lang="en-IN" b="1" dirty="0"/>
              <a:t>Phase 5:</a:t>
            </a:r>
            <a:r>
              <a:rPr lang="en-IN" dirty="0"/>
              <a:t> Testing and demo preparation</a:t>
            </a:r>
          </a:p>
          <a:p>
            <a:pPr marL="285750" indent="-285750">
              <a:buFont typeface="Arial" panose="020B0604020202020204" pitchFamily="34" charset="0"/>
              <a:buChar char="•"/>
            </a:pPr>
            <a:endParaRPr lang="en-IN" dirty="0"/>
          </a:p>
          <a:p>
            <a:r>
              <a:rPr lang="en-US" b="1" dirty="0"/>
              <a:t>👨‍💻 Resources Required</a:t>
            </a:r>
          </a:p>
          <a:p>
            <a:pPr marL="285750" indent="-285750">
              <a:buFont typeface="Arial" panose="020B0604020202020204" pitchFamily="34" charset="0"/>
              <a:buChar char="•"/>
            </a:pPr>
            <a:r>
              <a:rPr lang="en-US" dirty="0"/>
              <a:t>Laptop and development environment</a:t>
            </a:r>
          </a:p>
          <a:p>
            <a:pPr marL="285750" indent="-285750">
              <a:buFont typeface="Arial" panose="020B0604020202020204" pitchFamily="34" charset="0"/>
              <a:buChar char="•"/>
            </a:pPr>
            <a:r>
              <a:rPr lang="en-US" dirty="0"/>
              <a:t>Open-source frameworks and libraries</a:t>
            </a:r>
          </a:p>
          <a:p>
            <a:pPr marL="285750" indent="-285750">
              <a:buFont typeface="Arial" panose="020B0604020202020204" pitchFamily="34" charset="0"/>
              <a:buChar char="•"/>
            </a:pPr>
            <a:r>
              <a:rPr lang="en-US" dirty="0"/>
              <a:t>Sample datasets and APIs</a:t>
            </a:r>
          </a:p>
          <a:p>
            <a:br>
              <a:rPr lang="en-US" dirty="0"/>
            </a:br>
            <a:endParaRPr lang="en-US" dirty="0"/>
          </a:p>
          <a:p>
            <a:r>
              <a:rPr lang="en-US" b="1" dirty="0"/>
              <a:t>🎯 Expected Outcome</a:t>
            </a:r>
          </a:p>
          <a:p>
            <a:r>
              <a:rPr lang="en-US" dirty="0"/>
              <a:t>The hackathon implementation will result in a working prototype demonstrating how AI can assist farmers in detecting crop diseases, accessing farming advice, and making better decisions. The prototype will validate the concept, showcase technical feasibility, and highlight the potential for scaling into a full production system.</a:t>
            </a:r>
          </a:p>
          <a:p>
            <a:pPr marL="0" lvl="0" indent="0" algn="l" rtl="0">
              <a:lnSpc>
                <a:spcPct val="115000"/>
              </a:lnSpc>
              <a:spcBef>
                <a:spcPts val="0"/>
              </a:spcBef>
              <a:spcAft>
                <a:spcPts val="1200"/>
              </a:spcAft>
              <a:buClr>
                <a:srgbClr val="000000"/>
              </a:buClr>
              <a:buSzPts val="935"/>
              <a:buFont typeface="Arial"/>
              <a:buNone/>
            </a:pPr>
            <a:endParaRPr dirty="0">
              <a:solidFill>
                <a:srgbClr val="434343"/>
              </a:solidFill>
              <a:latin typeface="Manrope"/>
              <a:ea typeface="Manrope"/>
              <a:cs typeface="Manrope"/>
              <a:sym typeface="Manrop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23" title="AI for Bharddat BANNER – 5.png"/>
          <p:cNvPicPr preferRelativeResize="0"/>
          <p:nvPr/>
        </p:nvPicPr>
        <p:blipFill rotWithShape="1">
          <a:blip r:embed="rId3">
            <a:alphaModFix/>
          </a:blip>
          <a:srcRect/>
          <a:stretch/>
        </p:blipFill>
        <p:spPr>
          <a:xfrm>
            <a:off x="0" y="0"/>
            <a:ext cx="9144018"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14" title="Artboarddfghjk – 6.png"/>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63" name="Google Shape;63;p14"/>
          <p:cNvSpPr txBox="1"/>
          <p:nvPr/>
        </p:nvSpPr>
        <p:spPr>
          <a:xfrm>
            <a:off x="0" y="516803"/>
            <a:ext cx="8720788" cy="4109894"/>
          </a:xfrm>
          <a:prstGeom prst="rect">
            <a:avLst/>
          </a:prstGeom>
          <a:noFill/>
          <a:ln>
            <a:noFill/>
          </a:ln>
        </p:spPr>
        <p:txBody>
          <a:bodyPr spcFirstLastPara="1" wrap="square" lIns="91425" tIns="91425" rIns="91425" bIns="91425" anchor="t" anchorCtr="0">
            <a:normAutofit fontScale="77500" lnSpcReduction="20000"/>
          </a:bodyPr>
          <a:lstStyle/>
          <a:p>
            <a:pPr lvl="0">
              <a:lnSpc>
                <a:spcPct val="115000"/>
              </a:lnSpc>
              <a:spcAft>
                <a:spcPts val="1200"/>
              </a:spcAft>
              <a:buSzPts val="935"/>
            </a:pPr>
            <a:r>
              <a:rPr lang="en-GB" sz="1700" b="1" dirty="0">
                <a:solidFill>
                  <a:srgbClr val="202729"/>
                </a:solidFill>
                <a:latin typeface="Manrope"/>
                <a:ea typeface="Manrope"/>
                <a:cs typeface="Manrope"/>
                <a:sym typeface="Manrope"/>
              </a:rPr>
              <a:t>Brief about the Idea:</a:t>
            </a:r>
            <a:br>
              <a:rPr lang="en-GB" sz="1700" b="1" dirty="0">
                <a:solidFill>
                  <a:srgbClr val="202729"/>
                </a:solidFill>
                <a:latin typeface="Manrope"/>
                <a:ea typeface="Manrope"/>
                <a:cs typeface="Manrope"/>
                <a:sym typeface="Manrope"/>
              </a:rPr>
            </a:br>
            <a:r>
              <a:rPr lang="en-US" sz="1800" dirty="0" err="1"/>
              <a:t>KrishiAI</a:t>
            </a:r>
            <a:r>
              <a:rPr lang="en-US" sz="1800" dirty="0"/>
              <a:t> is an intelligent agriculture support platform designed to empower farmers by leveraging the power of Artificial Intelligence, data analytics, and mobile technology to address some of the most critical challenges faced in modern farming. The platform provides farmers with real-time insights and decision support tools that help improve crop productivity, reduce losses, and optimize the use of resources such as water, fertilizers, and pesticides. Through advanced image recognition technology, farmers can capture photos of crops using their smartphones to detect diseases at an early stage and receive accurate treatment recommendations, preventing large-scale crop damage. In addition, the platform offers smart irrigation guidance by analyzing soil moisture levels, weather forecasts, and crop requirements to recommend the right amount of water at the right time, helping conserve water and improve crop health. </a:t>
            </a:r>
            <a:r>
              <a:rPr lang="en-US" sz="1800" dirty="0" err="1"/>
              <a:t>KrishiAI</a:t>
            </a:r>
            <a:r>
              <a:rPr lang="en-US" sz="1800" dirty="0"/>
              <a:t> also includes a multilingual AI chatbot that provides instant agricultural advice, answers farmer queries, and shares best farming practices in local languages, making expert knowledge more accessible even in rural areas. Furthermore, the system integrates market price insights and predictive analytics to help farmers make informed decisions about when and where to sell their produce, ultimately increasing their profitability. By combining artificial intelligence with user-friendly mobile applications, </a:t>
            </a:r>
            <a:r>
              <a:rPr lang="en-US" sz="1800" dirty="0" err="1"/>
              <a:t>KrishiAI</a:t>
            </a:r>
            <a:r>
              <a:rPr lang="en-US" sz="1800" dirty="0"/>
              <a:t> aims to bridge the gap between technology and traditional farming, promote sustainable agricultural practices, enhance rural livelihoods, and contribute to overall agricultural growth and food security.</a:t>
            </a:r>
            <a:endParaRPr sz="1700" b="1" dirty="0">
              <a:solidFill>
                <a:srgbClr val="202729"/>
              </a:solidFill>
              <a:latin typeface="Manrope"/>
              <a:ea typeface="Manrope"/>
              <a:cs typeface="Manrope"/>
              <a:sym typeface="Manrop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68" name="Google Shape;68;p15" title="Artboarddfghjk – 6.png"/>
          <p:cNvPicPr preferRelativeResize="0"/>
          <p:nvPr/>
        </p:nvPicPr>
        <p:blipFill rotWithShape="1">
          <a:blip r:embed="rId3">
            <a:alphaModFix/>
          </a:blip>
          <a:srcRect/>
          <a:stretch/>
        </p:blipFill>
        <p:spPr>
          <a:xfrm>
            <a:off x="81776" y="0"/>
            <a:ext cx="9144018" cy="5143501"/>
          </a:xfrm>
          <a:prstGeom prst="rect">
            <a:avLst/>
          </a:prstGeom>
          <a:noFill/>
          <a:ln>
            <a:noFill/>
          </a:ln>
        </p:spPr>
      </p:pic>
      <p:sp>
        <p:nvSpPr>
          <p:cNvPr id="69" name="Google Shape;69;p15"/>
          <p:cNvSpPr txBox="1"/>
          <p:nvPr/>
        </p:nvSpPr>
        <p:spPr>
          <a:xfrm>
            <a:off x="163018" y="595921"/>
            <a:ext cx="8899206" cy="4422128"/>
          </a:xfrm>
          <a:prstGeom prst="rect">
            <a:avLst/>
          </a:prstGeom>
          <a:noFill/>
          <a:ln>
            <a:noFill/>
          </a:ln>
        </p:spPr>
        <p:txBody>
          <a:bodyPr spcFirstLastPara="1" wrap="square" lIns="91425" tIns="91425" rIns="91425" bIns="91425" anchor="t" anchorCtr="0">
            <a:normAutofit fontScale="77500" lnSpcReduction="20000"/>
          </a:bodyPr>
          <a:lstStyle/>
          <a:p>
            <a:r>
              <a:rPr lang="en-US" sz="1600" b="1" dirty="0"/>
              <a:t>✅ How is it different from existing solutions?</a:t>
            </a:r>
          </a:p>
          <a:p>
            <a:r>
              <a:rPr lang="en-US" sz="1600" dirty="0" err="1"/>
              <a:t>KrishiAI</a:t>
            </a:r>
            <a:r>
              <a:rPr lang="en-US" sz="1600" dirty="0"/>
              <a:t> stands out by combining multiple AI capabilities into a single, easy-to-use mobile platform specifically designed for small and medium farmers. Unlike many existing tools that focus on only one feature such as weather updates or market prices, </a:t>
            </a:r>
            <a:r>
              <a:rPr lang="en-US" sz="1600" dirty="0" err="1"/>
              <a:t>KrishiAI</a:t>
            </a:r>
            <a:r>
              <a:rPr lang="en-US" sz="1600" dirty="0"/>
              <a:t> integrates crop disease detection, smart irrigation recommendations, market insights, and a multilingual AI assistant in one ecosystem. The platform is built with an offline-first approach to ensure usability in low-connectivity rural areas, and it provides localized recommendations tailored to crop type, region, and weather conditions. This holistic approach makes it more practical and accessible compared to fragmented solutions currently available.</a:t>
            </a:r>
          </a:p>
          <a:p>
            <a:endParaRPr lang="en-US" sz="1600" dirty="0"/>
          </a:p>
          <a:p>
            <a:r>
              <a:rPr lang="en-US" sz="1600" b="1" dirty="0"/>
              <a:t>✅ How will it solve the problem?</a:t>
            </a:r>
          </a:p>
          <a:p>
            <a:r>
              <a:rPr lang="en-US" sz="1600" dirty="0" err="1"/>
              <a:t>KrishiAI</a:t>
            </a:r>
            <a:r>
              <a:rPr lang="en-US" sz="1600" dirty="0"/>
              <a:t> solves key agricultural challenges by providing farmers with real-time, data-driven insights that enable better decision-making. Using AI image recognition, farmers can detect crop diseases early and receive treatment recommendations, reducing crop losses. Smart irrigation guidance helps optimize water usage based on soil and weather data, improving efficiency and sustainability. The AI chatbot provides instant expert advice in local languages, bridging the knowledge gap for farmers who lack access to agricultural experts. Additionally, market price insights help farmers decide the best time to sell their produce, improving income stability. By addressing productivity, resource management, and information access together, the platform provides a comprehensive solution to major farming challenges.</a:t>
            </a:r>
          </a:p>
          <a:p>
            <a:endParaRPr lang="en-US" sz="1600" dirty="0"/>
          </a:p>
          <a:p>
            <a:r>
              <a:rPr lang="en-US" sz="1600" b="1" dirty="0"/>
              <a:t>✅ USP (Unique Selling Proposition)</a:t>
            </a:r>
          </a:p>
          <a:p>
            <a:r>
              <a:rPr lang="en-US" sz="1600" dirty="0"/>
              <a:t>The unique strength of </a:t>
            </a:r>
            <a:r>
              <a:rPr lang="en-US" sz="1600" dirty="0" err="1"/>
              <a:t>KrishiAI</a:t>
            </a:r>
            <a:r>
              <a:rPr lang="en-US" sz="1600" dirty="0"/>
              <a:t> lies in its all-in-one intelligent farming assistant that delivers personalized, real-time recommendations through a simple mobile interface. Its key differentiators include offline capability, multilingual AI support, localized insights, and integration of multiple smart farming features into a single platform. By making advanced agricultural intelligence affordable and accessible, </a:t>
            </a:r>
            <a:r>
              <a:rPr lang="en-US" sz="1600" dirty="0" err="1"/>
              <a:t>KrishiAI</a:t>
            </a:r>
            <a:r>
              <a:rPr lang="en-US" sz="1600" dirty="0"/>
              <a:t> empowers farmers to adopt data-driven farming practices without needing expensive equipment or technical expertise.</a:t>
            </a:r>
          </a:p>
          <a:p>
            <a:endParaRPr lang="en-US" sz="1600" dirty="0"/>
          </a:p>
          <a:p>
            <a:pPr marL="0" lvl="0" indent="0" algn="l" rtl="0">
              <a:lnSpc>
                <a:spcPct val="115000"/>
              </a:lnSpc>
              <a:spcBef>
                <a:spcPts val="1200"/>
              </a:spcBef>
              <a:spcAft>
                <a:spcPts val="1200"/>
              </a:spcAft>
              <a:buSzPts val="935"/>
              <a:buNone/>
            </a:pPr>
            <a:endParaRPr sz="1600" dirty="0">
              <a:solidFill>
                <a:srgbClr val="202729"/>
              </a:solidFill>
              <a:latin typeface="Manrope SemiBold"/>
              <a:ea typeface="Manrope SemiBold"/>
              <a:cs typeface="Manrope SemiBold"/>
              <a:sym typeface="Manrope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16" title="Artboarddfghjk – 6.png"/>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75" name="Google Shape;75;p16"/>
          <p:cNvSpPr txBox="1"/>
          <p:nvPr/>
        </p:nvSpPr>
        <p:spPr>
          <a:xfrm>
            <a:off x="230459" y="661639"/>
            <a:ext cx="4140820" cy="4319239"/>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935"/>
              <a:buNone/>
            </a:pPr>
            <a:endParaRPr dirty="0">
              <a:solidFill>
                <a:srgbClr val="434343"/>
              </a:solidFill>
              <a:latin typeface="Manrope"/>
              <a:ea typeface="Manrope"/>
              <a:cs typeface="Manrope"/>
              <a:sym typeface="Manrope"/>
            </a:endParaRPr>
          </a:p>
        </p:txBody>
      </p:sp>
      <p:sp>
        <p:nvSpPr>
          <p:cNvPr id="2" name="Google Shape;75;p16">
            <a:extLst>
              <a:ext uri="{FF2B5EF4-FFF2-40B4-BE49-F238E27FC236}">
                <a16:creationId xmlns:a16="http://schemas.microsoft.com/office/drawing/2014/main" id="{0B998C45-3C85-45FF-0E01-231FD0C1C925}"/>
              </a:ext>
            </a:extLst>
          </p:cNvPr>
          <p:cNvSpPr txBox="1"/>
          <p:nvPr/>
        </p:nvSpPr>
        <p:spPr>
          <a:xfrm>
            <a:off x="306668" y="661637"/>
            <a:ext cx="4140820" cy="4319239"/>
          </a:xfrm>
          <a:prstGeom prst="rect">
            <a:avLst/>
          </a:prstGeom>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rmAutofit fontScale="85000" lnSpcReduction="20000"/>
          </a:bodyPr>
          <a:lstStyle/>
          <a:p>
            <a:pPr lvl="0">
              <a:lnSpc>
                <a:spcPct val="115000"/>
              </a:lnSpc>
              <a:buSzPts val="935"/>
            </a:pPr>
            <a:r>
              <a:rPr lang="en-US" dirty="0"/>
              <a:t>✅ List of Features Offered by the Solution:</a:t>
            </a:r>
          </a:p>
          <a:p>
            <a:pPr marL="285750" indent="-285750">
              <a:buFont typeface="Arial" panose="020B0604020202020204" pitchFamily="34" charset="0"/>
              <a:buChar char="•"/>
            </a:pPr>
            <a:r>
              <a:rPr lang="en-US" b="1" dirty="0"/>
              <a:t>🌱 Crop Disease Detection</a:t>
            </a:r>
          </a:p>
          <a:p>
            <a:pPr marL="285750" indent="-285750">
              <a:buFont typeface="Wingdings" panose="05000000000000000000" pitchFamily="2" charset="2"/>
              <a:buChar char="ü"/>
            </a:pPr>
            <a:r>
              <a:rPr lang="en-US" dirty="0"/>
              <a:t>Detect plant diseases using smartphone camera</a:t>
            </a:r>
          </a:p>
          <a:p>
            <a:pPr marL="285750" indent="-285750">
              <a:buFont typeface="Wingdings" panose="05000000000000000000" pitchFamily="2" charset="2"/>
              <a:buChar char="ü"/>
            </a:pPr>
            <a:r>
              <a:rPr lang="en-US" dirty="0"/>
              <a:t>AI-powered image recognition with confidence score</a:t>
            </a:r>
          </a:p>
          <a:p>
            <a:pPr marL="285750" indent="-285750">
              <a:buFont typeface="Wingdings" panose="05000000000000000000" pitchFamily="2" charset="2"/>
              <a:buChar char="ü"/>
            </a:pPr>
            <a:r>
              <a:rPr lang="en-US" dirty="0"/>
              <a:t>Early detection to prevent crop losses</a:t>
            </a:r>
          </a:p>
          <a:p>
            <a:pPr marL="285750" indent="-285750">
              <a:buFont typeface="Wingdings" panose="05000000000000000000" pitchFamily="2" charset="2"/>
              <a:buChar char="ü"/>
            </a:pPr>
            <a:r>
              <a:rPr lang="en-US" dirty="0"/>
              <a:t>Treatment and prevention recommendations</a:t>
            </a:r>
          </a:p>
          <a:p>
            <a:pPr marL="285750" indent="-285750">
              <a:buFont typeface="Arial" panose="020B0604020202020204" pitchFamily="34" charset="0"/>
              <a:buChar char="•"/>
            </a:pPr>
            <a:r>
              <a:rPr lang="en-US" b="1" dirty="0"/>
              <a:t>💧 Smart Irrigation Advisory</a:t>
            </a:r>
          </a:p>
          <a:p>
            <a:pPr marL="285750" indent="-285750">
              <a:buFont typeface="Wingdings" panose="05000000000000000000" pitchFamily="2" charset="2"/>
              <a:buChar char="ü"/>
            </a:pPr>
            <a:r>
              <a:rPr lang="en-US" dirty="0"/>
              <a:t>Soil moisture–based irrigation guidance</a:t>
            </a:r>
          </a:p>
          <a:p>
            <a:pPr marL="285750" indent="-285750">
              <a:buFont typeface="Wingdings" panose="05000000000000000000" pitchFamily="2" charset="2"/>
              <a:buChar char="ü"/>
            </a:pPr>
            <a:r>
              <a:rPr lang="en-US" dirty="0"/>
              <a:t>Weather-based watering recommendations</a:t>
            </a:r>
          </a:p>
          <a:p>
            <a:pPr marL="285750" indent="-285750">
              <a:buFont typeface="Wingdings" panose="05000000000000000000" pitchFamily="2" charset="2"/>
              <a:buChar char="ü"/>
            </a:pPr>
            <a:r>
              <a:rPr lang="en-US" dirty="0"/>
              <a:t>Suggested water quantity and schedule</a:t>
            </a:r>
          </a:p>
          <a:p>
            <a:pPr marL="285750" indent="-285750">
              <a:buFont typeface="Wingdings" panose="05000000000000000000" pitchFamily="2" charset="2"/>
              <a:buChar char="ü"/>
            </a:pPr>
            <a:r>
              <a:rPr lang="en-US" dirty="0"/>
              <a:t>Helps reduce water wastage</a:t>
            </a:r>
          </a:p>
          <a:p>
            <a:pPr marL="285750" indent="-285750">
              <a:buFont typeface="Arial" panose="020B0604020202020204" pitchFamily="34" charset="0"/>
              <a:buChar char="•"/>
            </a:pPr>
            <a:r>
              <a:rPr lang="en-US" b="1" dirty="0"/>
              <a:t>🤖 AI Farming Assistant (Chatbot)</a:t>
            </a:r>
          </a:p>
          <a:p>
            <a:pPr marL="285750" indent="-285750">
              <a:buFont typeface="Wingdings" panose="05000000000000000000" pitchFamily="2" charset="2"/>
              <a:buChar char="ü"/>
            </a:pPr>
            <a:r>
              <a:rPr lang="en-US" dirty="0"/>
              <a:t>Instant answers to farming questions</a:t>
            </a:r>
          </a:p>
          <a:p>
            <a:pPr marL="285750" indent="-285750">
              <a:buFont typeface="Wingdings" panose="05000000000000000000" pitchFamily="2" charset="2"/>
              <a:buChar char="ü"/>
            </a:pPr>
            <a:r>
              <a:rPr lang="en-US" dirty="0"/>
              <a:t>Multilingual support (local languages)</a:t>
            </a:r>
          </a:p>
          <a:p>
            <a:pPr marL="285750" indent="-285750">
              <a:buFont typeface="Wingdings" panose="05000000000000000000" pitchFamily="2" charset="2"/>
              <a:buChar char="ü"/>
            </a:pPr>
            <a:r>
              <a:rPr lang="en-US" dirty="0"/>
              <a:t>Best practices and expert guidance</a:t>
            </a:r>
          </a:p>
          <a:p>
            <a:pPr marL="285750" indent="-285750">
              <a:buFont typeface="Wingdings" panose="05000000000000000000" pitchFamily="2" charset="2"/>
              <a:buChar char="ü"/>
            </a:pPr>
            <a:r>
              <a:rPr lang="en-US" dirty="0"/>
              <a:t>Voice input support</a:t>
            </a:r>
          </a:p>
          <a:p>
            <a:pPr marL="285750" indent="-285750">
              <a:buFont typeface="Arial" panose="020B0604020202020204" pitchFamily="34" charset="0"/>
              <a:buChar char="•"/>
            </a:pPr>
            <a:r>
              <a:rPr lang="en-US" b="1" dirty="0"/>
              <a:t>🌦️ Weather Insights &amp; Alerts</a:t>
            </a:r>
          </a:p>
          <a:p>
            <a:pPr marL="285750" indent="-285750">
              <a:buFont typeface="Wingdings" panose="05000000000000000000" pitchFamily="2" charset="2"/>
              <a:buChar char="ü"/>
            </a:pPr>
            <a:r>
              <a:rPr lang="en-US" dirty="0"/>
              <a:t>Real-time weather updates</a:t>
            </a:r>
          </a:p>
          <a:p>
            <a:pPr marL="285750" indent="-285750">
              <a:buFont typeface="Wingdings" panose="05000000000000000000" pitchFamily="2" charset="2"/>
              <a:buChar char="ü"/>
            </a:pPr>
            <a:r>
              <a:rPr lang="en-US" dirty="0"/>
              <a:t>Forecast for better crop planning</a:t>
            </a:r>
          </a:p>
          <a:p>
            <a:pPr marL="285750" indent="-285750">
              <a:buFont typeface="Wingdings" panose="05000000000000000000" pitchFamily="2" charset="2"/>
              <a:buChar char="ü"/>
            </a:pPr>
            <a:r>
              <a:rPr lang="en-US" dirty="0"/>
              <a:t>Extreme weather alerts</a:t>
            </a:r>
          </a:p>
          <a:p>
            <a:pPr marL="285750" indent="-285750">
              <a:buFont typeface="Wingdings" panose="05000000000000000000" pitchFamily="2" charset="2"/>
              <a:buChar char="ü"/>
            </a:pPr>
            <a:r>
              <a:rPr lang="en-US" dirty="0"/>
              <a:t>Seasonal recommendations</a:t>
            </a:r>
          </a:p>
          <a:p>
            <a:pPr marL="285750" indent="-285750">
              <a:buFont typeface="Arial" panose="020B0604020202020204" pitchFamily="34" charset="0"/>
              <a:buChar char="•"/>
            </a:pPr>
            <a:r>
              <a:rPr lang="en-US" b="1" dirty="0"/>
              <a:t>📈 Market Price Insights</a:t>
            </a:r>
          </a:p>
          <a:p>
            <a:pPr marL="285750" indent="-285750">
              <a:buFont typeface="Wingdings" panose="05000000000000000000" pitchFamily="2" charset="2"/>
              <a:buChar char="ü"/>
            </a:pPr>
            <a:r>
              <a:rPr lang="en-US" dirty="0"/>
              <a:t>Live crop market prices</a:t>
            </a:r>
          </a:p>
          <a:p>
            <a:pPr marL="285750" indent="-285750">
              <a:buFont typeface="Wingdings" panose="05000000000000000000" pitchFamily="2" charset="2"/>
              <a:buChar char="ü"/>
            </a:pPr>
            <a:r>
              <a:rPr lang="en-US" dirty="0"/>
              <a:t>Price trend predictions</a:t>
            </a:r>
          </a:p>
          <a:p>
            <a:pPr marL="285750" indent="-285750">
              <a:buFont typeface="Wingdings" panose="05000000000000000000" pitchFamily="2" charset="2"/>
              <a:buChar char="ü"/>
            </a:pPr>
            <a:r>
              <a:rPr lang="en-US" dirty="0"/>
              <a:t>Sell timing recommendations</a:t>
            </a:r>
          </a:p>
          <a:p>
            <a:pPr marL="285750" indent="-285750">
              <a:buFont typeface="Wingdings" panose="05000000000000000000" pitchFamily="2" charset="2"/>
              <a:buChar char="ü"/>
            </a:pPr>
            <a:r>
              <a:rPr lang="en-US" dirty="0"/>
              <a:t>Helps maximize farmer profits</a:t>
            </a:r>
          </a:p>
          <a:p>
            <a:pPr lvl="0">
              <a:lnSpc>
                <a:spcPct val="115000"/>
              </a:lnSpc>
              <a:buSzPts val="935"/>
            </a:pPr>
            <a:endParaRPr dirty="0">
              <a:solidFill>
                <a:srgbClr val="434343"/>
              </a:solidFill>
              <a:latin typeface="Manrope"/>
              <a:ea typeface="Manrope"/>
              <a:cs typeface="Manrope"/>
              <a:sym typeface="Manrope"/>
            </a:endParaRPr>
          </a:p>
        </p:txBody>
      </p:sp>
      <p:sp>
        <p:nvSpPr>
          <p:cNvPr id="3" name="Rectangle 2">
            <a:extLst>
              <a:ext uri="{FF2B5EF4-FFF2-40B4-BE49-F238E27FC236}">
                <a16:creationId xmlns:a16="http://schemas.microsoft.com/office/drawing/2014/main" id="{A90F9758-6661-DF75-3AB1-90B1748C5242}"/>
              </a:ext>
            </a:extLst>
          </p:cNvPr>
          <p:cNvSpPr/>
          <p:nvPr/>
        </p:nvSpPr>
        <p:spPr>
          <a:xfrm>
            <a:off x="4621265" y="661638"/>
            <a:ext cx="4348976" cy="431923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171450" indent="-171450">
              <a:buFont typeface="Arial" panose="020B0604020202020204" pitchFamily="34" charset="0"/>
              <a:buChar char="•"/>
            </a:pPr>
            <a:r>
              <a:rPr lang="en-IN" sz="1200" b="1" dirty="0"/>
              <a:t>🗺️ Field Management</a:t>
            </a:r>
          </a:p>
          <a:p>
            <a:r>
              <a:rPr lang="en-IN" sz="1200" dirty="0"/>
              <a:t>Add and manage multiple fields</a:t>
            </a:r>
          </a:p>
          <a:p>
            <a:r>
              <a:rPr lang="en-IN" sz="1200" dirty="0"/>
              <a:t>Crop tracking and history</a:t>
            </a:r>
          </a:p>
          <a:p>
            <a:r>
              <a:rPr lang="en-IN" sz="1200" dirty="0"/>
              <a:t>Health status monitoring</a:t>
            </a:r>
          </a:p>
          <a:p>
            <a:r>
              <a:rPr lang="en-IN" sz="1200" dirty="0"/>
              <a:t>Farm activity records</a:t>
            </a:r>
          </a:p>
          <a:p>
            <a:pPr marL="171450" indent="-171450">
              <a:buFont typeface="Arial" panose="020B0604020202020204" pitchFamily="34" charset="0"/>
              <a:buChar char="•"/>
            </a:pPr>
            <a:r>
              <a:rPr lang="en-IN" sz="1200" b="1" dirty="0"/>
              <a:t>🔔 Smart Alerts &amp; Notifications</a:t>
            </a:r>
          </a:p>
          <a:p>
            <a:r>
              <a:rPr lang="en-IN" sz="1200" dirty="0"/>
              <a:t>Pest outbreak alerts</a:t>
            </a:r>
          </a:p>
          <a:p>
            <a:r>
              <a:rPr lang="en-IN" sz="1200" dirty="0"/>
              <a:t>Disease risk warnings</a:t>
            </a:r>
          </a:p>
          <a:p>
            <a:r>
              <a:rPr lang="en-IN" sz="1200" dirty="0"/>
              <a:t>Irrigation reminders</a:t>
            </a:r>
          </a:p>
          <a:p>
            <a:r>
              <a:rPr lang="en-IN" sz="1200" dirty="0"/>
              <a:t>Market change alerts</a:t>
            </a:r>
          </a:p>
          <a:p>
            <a:pPr marL="171450" indent="-171450">
              <a:buFont typeface="Arial" panose="020B0604020202020204" pitchFamily="34" charset="0"/>
              <a:buChar char="•"/>
            </a:pPr>
            <a:r>
              <a:rPr lang="en-IN" sz="1200" b="1" dirty="0"/>
              <a:t>📊 Farm Analytics Dashboard</a:t>
            </a:r>
          </a:p>
          <a:p>
            <a:r>
              <a:rPr lang="en-IN" sz="1200" dirty="0"/>
              <a:t>Crop performance insights</a:t>
            </a:r>
          </a:p>
          <a:p>
            <a:r>
              <a:rPr lang="en-IN" sz="1200" dirty="0"/>
              <a:t>Yield tracking</a:t>
            </a:r>
          </a:p>
          <a:p>
            <a:r>
              <a:rPr lang="en-IN" sz="1200" dirty="0"/>
              <a:t>Resource usage analysis</a:t>
            </a:r>
          </a:p>
          <a:p>
            <a:r>
              <a:rPr lang="en-IN" sz="1200" dirty="0"/>
              <a:t>Decision support metrics</a:t>
            </a:r>
          </a:p>
          <a:p>
            <a:pPr marL="171450" indent="-171450">
              <a:buFont typeface="Arial" panose="020B0604020202020204" pitchFamily="34" charset="0"/>
              <a:buChar char="•"/>
            </a:pPr>
            <a:r>
              <a:rPr lang="en-IN" sz="1200" b="1" dirty="0"/>
              <a:t>🌍 Offline Mode Support</a:t>
            </a:r>
          </a:p>
          <a:p>
            <a:r>
              <a:rPr lang="en-IN" sz="1200" dirty="0"/>
              <a:t>Works in low or no internet areas</a:t>
            </a:r>
          </a:p>
          <a:p>
            <a:r>
              <a:rPr lang="en-IN" sz="1200" dirty="0"/>
              <a:t>Syncs data when connection returns</a:t>
            </a:r>
          </a:p>
          <a:p>
            <a:pPr marL="171450" indent="-171450">
              <a:buFont typeface="Arial" panose="020B0604020202020204" pitchFamily="34" charset="0"/>
              <a:buChar char="•"/>
            </a:pPr>
            <a:r>
              <a:rPr lang="en-IN" sz="1200" b="1" dirty="0"/>
              <a:t>🔐 Secure Farmer Profile</a:t>
            </a:r>
          </a:p>
          <a:p>
            <a:r>
              <a:rPr lang="en-IN" sz="1200" dirty="0"/>
              <a:t>Personal farm profile</a:t>
            </a:r>
          </a:p>
          <a:p>
            <a:r>
              <a:rPr lang="en-IN" sz="1200" dirty="0"/>
              <a:t>Data privacy and secure storage</a:t>
            </a:r>
          </a:p>
          <a:p>
            <a:r>
              <a:rPr lang="en-IN" sz="1200" dirty="0"/>
              <a:t>Language preferences</a:t>
            </a:r>
          </a:p>
          <a:p>
            <a:pPr algn="ctr"/>
            <a:endParaRPr lang="en-IN" sz="1200" dirty="0"/>
          </a:p>
        </p:txBody>
      </p:sp>
      <p:sp>
        <p:nvSpPr>
          <p:cNvPr id="4" name="Rectangle 3">
            <a:extLst>
              <a:ext uri="{FF2B5EF4-FFF2-40B4-BE49-F238E27FC236}">
                <a16:creationId xmlns:a16="http://schemas.microsoft.com/office/drawing/2014/main" id="{8AEA2A74-8392-0A3C-7148-B0E50C7630D9}"/>
              </a:ext>
            </a:extLst>
          </p:cNvPr>
          <p:cNvSpPr/>
          <p:nvPr/>
        </p:nvSpPr>
        <p:spPr>
          <a:xfrm>
            <a:off x="4621265" y="661636"/>
            <a:ext cx="4348976" cy="431923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171450" indent="-171450">
              <a:buFont typeface="Arial" panose="020B0604020202020204" pitchFamily="34" charset="0"/>
              <a:buChar char="•"/>
            </a:pPr>
            <a:r>
              <a:rPr lang="en-IN" sz="1200" b="1" dirty="0"/>
              <a:t>🗺️ Field Management</a:t>
            </a:r>
          </a:p>
          <a:p>
            <a:pPr marL="171450" indent="-171450">
              <a:buFont typeface="Wingdings" panose="05000000000000000000" pitchFamily="2" charset="2"/>
              <a:buChar char="ü"/>
            </a:pPr>
            <a:r>
              <a:rPr lang="en-IN" sz="1200" dirty="0"/>
              <a:t>Add and manage multiple fields</a:t>
            </a:r>
          </a:p>
          <a:p>
            <a:pPr marL="171450" indent="-171450">
              <a:buFont typeface="Wingdings" panose="05000000000000000000" pitchFamily="2" charset="2"/>
              <a:buChar char="ü"/>
            </a:pPr>
            <a:r>
              <a:rPr lang="en-IN" sz="1200" dirty="0"/>
              <a:t>Crop tracking and history</a:t>
            </a:r>
          </a:p>
          <a:p>
            <a:pPr marL="171450" indent="-171450">
              <a:buFont typeface="Wingdings" panose="05000000000000000000" pitchFamily="2" charset="2"/>
              <a:buChar char="ü"/>
            </a:pPr>
            <a:r>
              <a:rPr lang="en-IN" sz="1200" dirty="0"/>
              <a:t>Health status monitoring</a:t>
            </a:r>
          </a:p>
          <a:p>
            <a:pPr marL="171450" indent="-171450">
              <a:buFont typeface="Wingdings" panose="05000000000000000000" pitchFamily="2" charset="2"/>
              <a:buChar char="ü"/>
            </a:pPr>
            <a:r>
              <a:rPr lang="en-IN" sz="1200" dirty="0"/>
              <a:t>Farm activity records</a:t>
            </a:r>
          </a:p>
          <a:p>
            <a:pPr marL="171450" indent="-171450">
              <a:buFont typeface="Arial" panose="020B0604020202020204" pitchFamily="34" charset="0"/>
              <a:buChar char="•"/>
            </a:pPr>
            <a:r>
              <a:rPr lang="en-IN" sz="1200" b="1" dirty="0"/>
              <a:t>🔔 Smart Alerts &amp; Notifications</a:t>
            </a:r>
          </a:p>
          <a:p>
            <a:pPr marL="171450" indent="-171450">
              <a:buFont typeface="Wingdings" panose="05000000000000000000" pitchFamily="2" charset="2"/>
              <a:buChar char="ü"/>
            </a:pPr>
            <a:r>
              <a:rPr lang="en-IN" sz="1200" dirty="0"/>
              <a:t>Pest outbreak alerts</a:t>
            </a:r>
          </a:p>
          <a:p>
            <a:pPr marL="171450" indent="-171450">
              <a:buFont typeface="Wingdings" panose="05000000000000000000" pitchFamily="2" charset="2"/>
              <a:buChar char="ü"/>
            </a:pPr>
            <a:r>
              <a:rPr lang="en-IN" sz="1200" dirty="0"/>
              <a:t>Disease risk warnings</a:t>
            </a:r>
          </a:p>
          <a:p>
            <a:pPr marL="171450" indent="-171450">
              <a:buFont typeface="Wingdings" panose="05000000000000000000" pitchFamily="2" charset="2"/>
              <a:buChar char="ü"/>
            </a:pPr>
            <a:r>
              <a:rPr lang="en-IN" sz="1200" dirty="0"/>
              <a:t>Irrigation reminders</a:t>
            </a:r>
          </a:p>
          <a:p>
            <a:pPr marL="171450" indent="-171450">
              <a:buFont typeface="Wingdings" panose="05000000000000000000" pitchFamily="2" charset="2"/>
              <a:buChar char="ü"/>
            </a:pPr>
            <a:r>
              <a:rPr lang="en-IN" sz="1200" dirty="0"/>
              <a:t>Market change alerts</a:t>
            </a:r>
          </a:p>
          <a:p>
            <a:pPr marL="171450" indent="-171450">
              <a:buFont typeface="Arial" panose="020B0604020202020204" pitchFamily="34" charset="0"/>
              <a:buChar char="•"/>
            </a:pPr>
            <a:r>
              <a:rPr lang="en-IN" sz="1200" b="1" dirty="0"/>
              <a:t>📊 Farm Analytics Dashboard</a:t>
            </a:r>
          </a:p>
          <a:p>
            <a:pPr marL="171450" indent="-171450">
              <a:buFont typeface="Wingdings" panose="05000000000000000000" pitchFamily="2" charset="2"/>
              <a:buChar char="ü"/>
            </a:pPr>
            <a:r>
              <a:rPr lang="en-IN" sz="1200" dirty="0"/>
              <a:t>Crop performance insights</a:t>
            </a:r>
          </a:p>
          <a:p>
            <a:pPr marL="171450" indent="-171450">
              <a:buFont typeface="Wingdings" panose="05000000000000000000" pitchFamily="2" charset="2"/>
              <a:buChar char="ü"/>
            </a:pPr>
            <a:r>
              <a:rPr lang="en-IN" sz="1200" dirty="0"/>
              <a:t>Yield tracking</a:t>
            </a:r>
          </a:p>
          <a:p>
            <a:pPr marL="171450" indent="-171450">
              <a:buFont typeface="Wingdings" panose="05000000000000000000" pitchFamily="2" charset="2"/>
              <a:buChar char="ü"/>
            </a:pPr>
            <a:r>
              <a:rPr lang="en-IN" sz="1200" dirty="0"/>
              <a:t>Resource usage analysis</a:t>
            </a:r>
          </a:p>
          <a:p>
            <a:pPr marL="171450" indent="-171450">
              <a:buFont typeface="Wingdings" panose="05000000000000000000" pitchFamily="2" charset="2"/>
              <a:buChar char="ü"/>
            </a:pPr>
            <a:r>
              <a:rPr lang="en-IN" sz="1200" dirty="0"/>
              <a:t>Decision support metrics</a:t>
            </a:r>
          </a:p>
          <a:p>
            <a:pPr marL="171450" indent="-171450">
              <a:buFont typeface="Arial" panose="020B0604020202020204" pitchFamily="34" charset="0"/>
              <a:buChar char="•"/>
            </a:pPr>
            <a:r>
              <a:rPr lang="en-IN" sz="1200" b="1" dirty="0"/>
              <a:t>🌍 Offline Mode Support</a:t>
            </a:r>
          </a:p>
          <a:p>
            <a:pPr marL="171450" indent="-171450">
              <a:buFont typeface="Wingdings" panose="05000000000000000000" pitchFamily="2" charset="2"/>
              <a:buChar char="ü"/>
            </a:pPr>
            <a:r>
              <a:rPr lang="en-IN" sz="1200" dirty="0"/>
              <a:t>Works in low or no internet areas</a:t>
            </a:r>
          </a:p>
          <a:p>
            <a:pPr marL="171450" indent="-171450">
              <a:buFont typeface="Wingdings" panose="05000000000000000000" pitchFamily="2" charset="2"/>
              <a:buChar char="ü"/>
            </a:pPr>
            <a:r>
              <a:rPr lang="en-IN" sz="1200" dirty="0"/>
              <a:t>Syncs data when connection returns</a:t>
            </a:r>
          </a:p>
          <a:p>
            <a:pPr marL="171450" indent="-171450">
              <a:buFont typeface="Arial" panose="020B0604020202020204" pitchFamily="34" charset="0"/>
              <a:buChar char="•"/>
            </a:pPr>
            <a:r>
              <a:rPr lang="en-IN" sz="1200" b="1" dirty="0"/>
              <a:t>🔐 Secure Farmer Profile</a:t>
            </a:r>
          </a:p>
          <a:p>
            <a:pPr marL="171450" indent="-171450">
              <a:buFont typeface="Wingdings" panose="05000000000000000000" pitchFamily="2" charset="2"/>
              <a:buChar char="ü"/>
            </a:pPr>
            <a:r>
              <a:rPr lang="en-IN" sz="1200" dirty="0"/>
              <a:t>Personal farm profile</a:t>
            </a:r>
          </a:p>
          <a:p>
            <a:pPr marL="171450" indent="-171450">
              <a:buFont typeface="Wingdings" panose="05000000000000000000" pitchFamily="2" charset="2"/>
              <a:buChar char="ü"/>
            </a:pPr>
            <a:r>
              <a:rPr lang="en-IN" sz="1200" dirty="0"/>
              <a:t>Data privacy and secure storage</a:t>
            </a:r>
          </a:p>
          <a:p>
            <a:pPr marL="171450" indent="-171450">
              <a:buFont typeface="Wingdings" panose="05000000000000000000" pitchFamily="2" charset="2"/>
              <a:buChar char="ü"/>
            </a:pPr>
            <a:r>
              <a:rPr lang="en-IN" sz="1200" dirty="0"/>
              <a:t>Language preferences</a:t>
            </a:r>
          </a:p>
          <a:p>
            <a:pPr algn="ctr"/>
            <a:endParaRPr lang="en-IN"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17" title="Artboarddfghjk – 6.png"/>
          <p:cNvPicPr preferRelativeResize="0"/>
          <p:nvPr/>
        </p:nvPicPr>
        <p:blipFill rotWithShape="1">
          <a:blip r:embed="rId3">
            <a:alphaModFix/>
          </a:blip>
          <a:srcRect/>
          <a:stretch/>
        </p:blipFill>
        <p:spPr>
          <a:xfrm>
            <a:off x="59474" y="-1"/>
            <a:ext cx="9144018" cy="5143501"/>
          </a:xfrm>
          <a:prstGeom prst="rect">
            <a:avLst/>
          </a:prstGeom>
          <a:noFill/>
          <a:ln>
            <a:noFill/>
          </a:ln>
        </p:spPr>
      </p:pic>
      <p:sp>
        <p:nvSpPr>
          <p:cNvPr id="81" name="Google Shape;81;p17"/>
          <p:cNvSpPr txBox="1"/>
          <p:nvPr/>
        </p:nvSpPr>
        <p:spPr>
          <a:xfrm>
            <a:off x="59474" y="542694"/>
            <a:ext cx="1694985" cy="423746"/>
          </a:xfrm>
          <a:prstGeom prst="rect">
            <a:avLst/>
          </a:prstGeom>
          <a:noFill/>
          <a:ln>
            <a:noFill/>
          </a:ln>
        </p:spPr>
        <p:txBody>
          <a:bodyPr spcFirstLastPara="1" wrap="square" lIns="91425" tIns="91425" rIns="91425" bIns="91425" anchor="t" anchorCtr="0">
            <a:normAutofit fontScale="92500" lnSpcReduction="20000"/>
          </a:bodyPr>
          <a:lstStyle/>
          <a:p>
            <a:pPr marL="0" lvl="0" indent="0" algn="l" rtl="0">
              <a:lnSpc>
                <a:spcPct val="115000"/>
              </a:lnSpc>
              <a:spcBef>
                <a:spcPts val="0"/>
              </a:spcBef>
              <a:spcAft>
                <a:spcPts val="0"/>
              </a:spcAft>
              <a:buSzPts val="935"/>
              <a:buNone/>
            </a:pPr>
            <a:r>
              <a:rPr lang="en-GB" sz="1700" b="1" dirty="0">
                <a:solidFill>
                  <a:srgbClr val="202729"/>
                </a:solidFill>
                <a:latin typeface="Manrope"/>
                <a:ea typeface="Manrope"/>
                <a:cs typeface="Manrope"/>
                <a:sym typeface="Manrope"/>
              </a:rPr>
              <a:t>Flow diagram:</a:t>
            </a:r>
            <a:endParaRPr sz="1700" b="1" dirty="0">
              <a:solidFill>
                <a:srgbClr val="202729"/>
              </a:solidFill>
              <a:latin typeface="Manrope"/>
              <a:ea typeface="Manrope"/>
              <a:cs typeface="Manrope"/>
              <a:sym typeface="Manrope"/>
            </a:endParaRPr>
          </a:p>
        </p:txBody>
      </p:sp>
      <p:pic>
        <p:nvPicPr>
          <p:cNvPr id="3" name="Picture 2">
            <a:extLst>
              <a:ext uri="{FF2B5EF4-FFF2-40B4-BE49-F238E27FC236}">
                <a16:creationId xmlns:a16="http://schemas.microsoft.com/office/drawing/2014/main" id="{959E6EB9-F6F1-166B-2404-0EC11590D5CE}"/>
              </a:ext>
            </a:extLst>
          </p:cNvPr>
          <p:cNvPicPr>
            <a:picLocks noChangeAspect="1"/>
          </p:cNvPicPr>
          <p:nvPr/>
        </p:nvPicPr>
        <p:blipFill>
          <a:blip r:embed="rId4"/>
          <a:stretch>
            <a:fillRect/>
          </a:stretch>
        </p:blipFill>
        <p:spPr>
          <a:xfrm>
            <a:off x="1642946" y="661639"/>
            <a:ext cx="7069873" cy="42374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18C86E23-07C7-4944-C00D-A7E33826D180}"/>
            </a:ext>
          </a:extLst>
        </p:cNvPr>
        <p:cNvGrpSpPr/>
        <p:nvPr/>
      </p:nvGrpSpPr>
      <p:grpSpPr>
        <a:xfrm>
          <a:off x="0" y="0"/>
          <a:ext cx="0" cy="0"/>
          <a:chOff x="0" y="0"/>
          <a:chExt cx="0" cy="0"/>
        </a:xfrm>
      </p:grpSpPr>
      <p:pic>
        <p:nvPicPr>
          <p:cNvPr id="80" name="Google Shape;80;p17" title="Artboarddfghjk – 6.png">
            <a:extLst>
              <a:ext uri="{FF2B5EF4-FFF2-40B4-BE49-F238E27FC236}">
                <a16:creationId xmlns:a16="http://schemas.microsoft.com/office/drawing/2014/main" id="{9644C126-BD02-8D76-4B63-51B9624BBF5C}"/>
              </a:ext>
            </a:extLst>
          </p:cNvPr>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81" name="Google Shape;81;p17">
            <a:extLst>
              <a:ext uri="{FF2B5EF4-FFF2-40B4-BE49-F238E27FC236}">
                <a16:creationId xmlns:a16="http://schemas.microsoft.com/office/drawing/2014/main" id="{8C511266-BE97-FA56-3C5F-B4743F31D5EC}"/>
              </a:ext>
            </a:extLst>
          </p:cNvPr>
          <p:cNvSpPr txBox="1"/>
          <p:nvPr/>
        </p:nvSpPr>
        <p:spPr>
          <a:xfrm>
            <a:off x="192754" y="595921"/>
            <a:ext cx="2186173" cy="444859"/>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935"/>
              <a:buNone/>
            </a:pPr>
            <a:r>
              <a:rPr lang="en-US" dirty="0">
                <a:solidFill>
                  <a:srgbClr val="434343"/>
                </a:solidFill>
                <a:latin typeface="Manrope"/>
                <a:ea typeface="Manrope"/>
                <a:cs typeface="Manrope"/>
                <a:sym typeface="Manrope"/>
              </a:rPr>
              <a:t>Use-Case Diagram:</a:t>
            </a:r>
            <a:endParaRPr dirty="0">
              <a:solidFill>
                <a:srgbClr val="434343"/>
              </a:solidFill>
              <a:latin typeface="Manrope"/>
              <a:ea typeface="Manrope"/>
              <a:cs typeface="Manrope"/>
              <a:sym typeface="Manrope"/>
            </a:endParaRPr>
          </a:p>
        </p:txBody>
      </p:sp>
      <p:pic>
        <p:nvPicPr>
          <p:cNvPr id="3" name="Picture 2">
            <a:extLst>
              <a:ext uri="{FF2B5EF4-FFF2-40B4-BE49-F238E27FC236}">
                <a16:creationId xmlns:a16="http://schemas.microsoft.com/office/drawing/2014/main" id="{D8ACAD2E-C2AE-EA28-14BC-41844DE60DF8}"/>
              </a:ext>
            </a:extLst>
          </p:cNvPr>
          <p:cNvPicPr>
            <a:picLocks noChangeAspect="1"/>
          </p:cNvPicPr>
          <p:nvPr/>
        </p:nvPicPr>
        <p:blipFill>
          <a:blip r:embed="rId4"/>
          <a:stretch>
            <a:fillRect/>
          </a:stretch>
        </p:blipFill>
        <p:spPr>
          <a:xfrm>
            <a:off x="1285840" y="349404"/>
            <a:ext cx="7715250" cy="4921070"/>
          </a:xfrm>
          <a:prstGeom prst="rect">
            <a:avLst/>
          </a:prstGeom>
        </p:spPr>
      </p:pic>
    </p:spTree>
    <p:extLst>
      <p:ext uri="{BB962C8B-B14F-4D97-AF65-F5344CB8AC3E}">
        <p14:creationId xmlns:p14="http://schemas.microsoft.com/office/powerpoint/2010/main" val="1270029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6" name="Google Shape;86;p18" title="Artboarddfghjk – 6.png"/>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87" name="Google Shape;87;p18"/>
          <p:cNvSpPr txBox="1"/>
          <p:nvPr/>
        </p:nvSpPr>
        <p:spPr>
          <a:xfrm>
            <a:off x="0" y="521579"/>
            <a:ext cx="3390505" cy="407689"/>
          </a:xfrm>
          <a:prstGeom prst="rect">
            <a:avLst/>
          </a:prstGeom>
          <a:noFill/>
          <a:ln>
            <a:noFill/>
          </a:ln>
        </p:spPr>
        <p:txBody>
          <a:bodyPr spcFirstLastPara="1" wrap="square" lIns="91425" tIns="91425" rIns="91425" bIns="91425" anchor="t" anchorCtr="0">
            <a:normAutofit fontScale="85000" lnSpcReduction="10000"/>
          </a:bodyPr>
          <a:lstStyle/>
          <a:p>
            <a:pPr marL="0" lvl="0" indent="0" algn="l" rtl="0">
              <a:lnSpc>
                <a:spcPct val="115000"/>
              </a:lnSpc>
              <a:spcBef>
                <a:spcPts val="0"/>
              </a:spcBef>
              <a:spcAft>
                <a:spcPts val="0"/>
              </a:spcAft>
              <a:buSzPts val="935"/>
              <a:buNone/>
            </a:pPr>
            <a:r>
              <a:rPr lang="en-GB" sz="1700" b="1" dirty="0">
                <a:solidFill>
                  <a:srgbClr val="202729"/>
                </a:solidFill>
                <a:latin typeface="Manrope"/>
                <a:ea typeface="Manrope"/>
                <a:cs typeface="Manrope"/>
                <a:sym typeface="Manrope"/>
              </a:rPr>
              <a:t>Wireframes/Mock diagrams:</a:t>
            </a:r>
            <a:endParaRPr sz="1700" b="1" dirty="0">
              <a:solidFill>
                <a:srgbClr val="202729"/>
              </a:solidFill>
              <a:latin typeface="Manrope"/>
              <a:ea typeface="Manrope"/>
              <a:cs typeface="Manrope"/>
              <a:sym typeface="Manrope"/>
            </a:endParaRPr>
          </a:p>
          <a:p>
            <a:pPr marL="0" lvl="0" indent="0" algn="l" rtl="0">
              <a:lnSpc>
                <a:spcPct val="115000"/>
              </a:lnSpc>
              <a:spcBef>
                <a:spcPts val="1200"/>
              </a:spcBef>
              <a:spcAft>
                <a:spcPts val="1200"/>
              </a:spcAft>
              <a:buSzPts val="935"/>
              <a:buNone/>
            </a:pPr>
            <a:endParaRPr dirty="0">
              <a:solidFill>
                <a:srgbClr val="434343"/>
              </a:solidFill>
              <a:latin typeface="Manrope"/>
              <a:ea typeface="Manrope"/>
              <a:cs typeface="Manrope"/>
              <a:sym typeface="Manrope"/>
            </a:endParaRPr>
          </a:p>
        </p:txBody>
      </p:sp>
      <p:pic>
        <p:nvPicPr>
          <p:cNvPr id="3" name="Picture 2">
            <a:extLst>
              <a:ext uri="{FF2B5EF4-FFF2-40B4-BE49-F238E27FC236}">
                <a16:creationId xmlns:a16="http://schemas.microsoft.com/office/drawing/2014/main" id="{8CC333A6-0334-54B8-DA85-CCADE2358035}"/>
              </a:ext>
            </a:extLst>
          </p:cNvPr>
          <p:cNvPicPr>
            <a:picLocks noChangeAspect="1"/>
          </p:cNvPicPr>
          <p:nvPr/>
        </p:nvPicPr>
        <p:blipFill>
          <a:blip r:embed="rId4"/>
          <a:stretch>
            <a:fillRect/>
          </a:stretch>
        </p:blipFill>
        <p:spPr>
          <a:xfrm>
            <a:off x="89209" y="818349"/>
            <a:ext cx="2903509" cy="4215162"/>
          </a:xfrm>
          <a:prstGeom prst="rect">
            <a:avLst/>
          </a:prstGeom>
        </p:spPr>
      </p:pic>
      <p:pic>
        <p:nvPicPr>
          <p:cNvPr id="5" name="Picture 4">
            <a:extLst>
              <a:ext uri="{FF2B5EF4-FFF2-40B4-BE49-F238E27FC236}">
                <a16:creationId xmlns:a16="http://schemas.microsoft.com/office/drawing/2014/main" id="{0A64469E-E715-3050-AC79-1C3E2F34364E}"/>
              </a:ext>
            </a:extLst>
          </p:cNvPr>
          <p:cNvPicPr>
            <a:picLocks noChangeAspect="1"/>
          </p:cNvPicPr>
          <p:nvPr/>
        </p:nvPicPr>
        <p:blipFill>
          <a:blip r:embed="rId5"/>
          <a:stretch>
            <a:fillRect/>
          </a:stretch>
        </p:blipFill>
        <p:spPr>
          <a:xfrm>
            <a:off x="2533442" y="780882"/>
            <a:ext cx="3429000" cy="4401015"/>
          </a:xfrm>
          <a:prstGeom prst="rect">
            <a:avLst/>
          </a:prstGeom>
        </p:spPr>
      </p:pic>
      <p:pic>
        <p:nvPicPr>
          <p:cNvPr id="7" name="Picture 6">
            <a:extLst>
              <a:ext uri="{FF2B5EF4-FFF2-40B4-BE49-F238E27FC236}">
                <a16:creationId xmlns:a16="http://schemas.microsoft.com/office/drawing/2014/main" id="{500D9D7B-AEC2-E8D0-5333-3A8496CE281E}"/>
              </a:ext>
            </a:extLst>
          </p:cNvPr>
          <p:cNvPicPr>
            <a:picLocks noChangeAspect="1"/>
          </p:cNvPicPr>
          <p:nvPr/>
        </p:nvPicPr>
        <p:blipFill>
          <a:blip r:embed="rId6"/>
          <a:stretch>
            <a:fillRect/>
          </a:stretch>
        </p:blipFill>
        <p:spPr>
          <a:xfrm>
            <a:off x="5715000" y="557858"/>
            <a:ext cx="3429000" cy="462403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418E4D5E-5F02-F3C8-032E-E9469B2D5C1B}"/>
            </a:ext>
          </a:extLst>
        </p:cNvPr>
        <p:cNvGrpSpPr/>
        <p:nvPr/>
      </p:nvGrpSpPr>
      <p:grpSpPr>
        <a:xfrm>
          <a:off x="0" y="0"/>
          <a:ext cx="0" cy="0"/>
          <a:chOff x="0" y="0"/>
          <a:chExt cx="0" cy="0"/>
        </a:xfrm>
      </p:grpSpPr>
      <p:pic>
        <p:nvPicPr>
          <p:cNvPr id="86" name="Google Shape;86;p18" title="Artboarddfghjk – 6.png">
            <a:extLst>
              <a:ext uri="{FF2B5EF4-FFF2-40B4-BE49-F238E27FC236}">
                <a16:creationId xmlns:a16="http://schemas.microsoft.com/office/drawing/2014/main" id="{60034CD9-1D69-3CEB-D67E-AC80F20E5F07}"/>
              </a:ext>
            </a:extLst>
          </p:cNvPr>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87" name="Google Shape;87;p18">
            <a:extLst>
              <a:ext uri="{FF2B5EF4-FFF2-40B4-BE49-F238E27FC236}">
                <a16:creationId xmlns:a16="http://schemas.microsoft.com/office/drawing/2014/main" id="{944423C4-4A23-1924-8223-203368F8271D}"/>
              </a:ext>
            </a:extLst>
          </p:cNvPr>
          <p:cNvSpPr txBox="1"/>
          <p:nvPr/>
        </p:nvSpPr>
        <p:spPr>
          <a:xfrm>
            <a:off x="0" y="521579"/>
            <a:ext cx="3390505" cy="407689"/>
          </a:xfrm>
          <a:prstGeom prst="rect">
            <a:avLst/>
          </a:prstGeom>
          <a:noFill/>
          <a:ln>
            <a:noFill/>
          </a:ln>
        </p:spPr>
        <p:txBody>
          <a:bodyPr spcFirstLastPara="1" wrap="square" lIns="91425" tIns="91425" rIns="91425" bIns="91425" anchor="t" anchorCtr="0">
            <a:normAutofit fontScale="85000" lnSpcReduction="10000"/>
          </a:bodyPr>
          <a:lstStyle/>
          <a:p>
            <a:pPr marL="0" lvl="0" indent="0" algn="l" rtl="0">
              <a:lnSpc>
                <a:spcPct val="115000"/>
              </a:lnSpc>
              <a:spcBef>
                <a:spcPts val="0"/>
              </a:spcBef>
              <a:spcAft>
                <a:spcPts val="0"/>
              </a:spcAft>
              <a:buSzPts val="935"/>
              <a:buNone/>
            </a:pPr>
            <a:r>
              <a:rPr lang="en-GB" sz="1700" b="1" dirty="0">
                <a:solidFill>
                  <a:srgbClr val="202729"/>
                </a:solidFill>
                <a:latin typeface="Manrope"/>
                <a:ea typeface="Manrope"/>
                <a:cs typeface="Manrope"/>
                <a:sym typeface="Manrope"/>
              </a:rPr>
              <a:t>Wireframes/Mock diagrams:</a:t>
            </a:r>
            <a:endParaRPr sz="1700" b="1" dirty="0">
              <a:solidFill>
                <a:srgbClr val="202729"/>
              </a:solidFill>
              <a:latin typeface="Manrope"/>
              <a:ea typeface="Manrope"/>
              <a:cs typeface="Manrope"/>
              <a:sym typeface="Manrope"/>
            </a:endParaRPr>
          </a:p>
          <a:p>
            <a:pPr marL="0" lvl="0" indent="0" algn="l" rtl="0">
              <a:lnSpc>
                <a:spcPct val="115000"/>
              </a:lnSpc>
              <a:spcBef>
                <a:spcPts val="1200"/>
              </a:spcBef>
              <a:spcAft>
                <a:spcPts val="1200"/>
              </a:spcAft>
              <a:buSzPts val="935"/>
              <a:buNone/>
            </a:pPr>
            <a:endParaRPr dirty="0">
              <a:solidFill>
                <a:srgbClr val="434343"/>
              </a:solidFill>
              <a:latin typeface="Manrope"/>
              <a:ea typeface="Manrope"/>
              <a:cs typeface="Manrope"/>
              <a:sym typeface="Manrope"/>
            </a:endParaRPr>
          </a:p>
        </p:txBody>
      </p:sp>
      <p:pic>
        <p:nvPicPr>
          <p:cNvPr id="3" name="Picture 2">
            <a:extLst>
              <a:ext uri="{FF2B5EF4-FFF2-40B4-BE49-F238E27FC236}">
                <a16:creationId xmlns:a16="http://schemas.microsoft.com/office/drawing/2014/main" id="{D55F5CF6-2CCF-6BEB-26E1-548D37E91DEB}"/>
              </a:ext>
            </a:extLst>
          </p:cNvPr>
          <p:cNvPicPr>
            <a:picLocks noChangeAspect="1"/>
          </p:cNvPicPr>
          <p:nvPr/>
        </p:nvPicPr>
        <p:blipFill>
          <a:blip r:embed="rId4"/>
          <a:stretch>
            <a:fillRect/>
          </a:stretch>
        </p:blipFill>
        <p:spPr>
          <a:xfrm>
            <a:off x="0" y="795452"/>
            <a:ext cx="3429000" cy="4192859"/>
          </a:xfrm>
          <a:prstGeom prst="rect">
            <a:avLst/>
          </a:prstGeom>
        </p:spPr>
      </p:pic>
      <p:pic>
        <p:nvPicPr>
          <p:cNvPr id="5" name="Picture 4">
            <a:extLst>
              <a:ext uri="{FF2B5EF4-FFF2-40B4-BE49-F238E27FC236}">
                <a16:creationId xmlns:a16="http://schemas.microsoft.com/office/drawing/2014/main" id="{B7186589-4399-C24E-B485-5F4F104F00F3}"/>
              </a:ext>
            </a:extLst>
          </p:cNvPr>
          <p:cNvPicPr>
            <a:picLocks noChangeAspect="1"/>
          </p:cNvPicPr>
          <p:nvPr/>
        </p:nvPicPr>
        <p:blipFill>
          <a:blip r:embed="rId5"/>
          <a:stretch>
            <a:fillRect/>
          </a:stretch>
        </p:blipFill>
        <p:spPr>
          <a:xfrm>
            <a:off x="2916973" y="736573"/>
            <a:ext cx="3429000" cy="4310616"/>
          </a:xfrm>
          <a:prstGeom prst="rect">
            <a:avLst/>
          </a:prstGeom>
        </p:spPr>
      </p:pic>
      <p:pic>
        <p:nvPicPr>
          <p:cNvPr id="7" name="Picture 6">
            <a:extLst>
              <a:ext uri="{FF2B5EF4-FFF2-40B4-BE49-F238E27FC236}">
                <a16:creationId xmlns:a16="http://schemas.microsoft.com/office/drawing/2014/main" id="{1F6272E6-50EC-2F66-7CBA-06392F93DBEA}"/>
              </a:ext>
            </a:extLst>
          </p:cNvPr>
          <p:cNvPicPr>
            <a:picLocks noChangeAspect="1"/>
          </p:cNvPicPr>
          <p:nvPr/>
        </p:nvPicPr>
        <p:blipFill>
          <a:blip r:embed="rId6"/>
          <a:stretch>
            <a:fillRect/>
          </a:stretch>
        </p:blipFill>
        <p:spPr>
          <a:xfrm>
            <a:off x="5833946" y="677695"/>
            <a:ext cx="3220844" cy="4310616"/>
          </a:xfrm>
          <a:prstGeom prst="rect">
            <a:avLst/>
          </a:prstGeom>
        </p:spPr>
      </p:pic>
    </p:spTree>
    <p:extLst>
      <p:ext uri="{BB962C8B-B14F-4D97-AF65-F5344CB8AC3E}">
        <p14:creationId xmlns:p14="http://schemas.microsoft.com/office/powerpoint/2010/main" val="2310081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
          <a:extLst>
            <a:ext uri="{FF2B5EF4-FFF2-40B4-BE49-F238E27FC236}">
              <a16:creationId xmlns:a16="http://schemas.microsoft.com/office/drawing/2014/main" id="{61A6DAB7-E6AE-67F8-6A6E-C95BA2133A92}"/>
            </a:ext>
          </a:extLst>
        </p:cNvPr>
        <p:cNvGrpSpPr/>
        <p:nvPr/>
      </p:nvGrpSpPr>
      <p:grpSpPr>
        <a:xfrm>
          <a:off x="0" y="0"/>
          <a:ext cx="0" cy="0"/>
          <a:chOff x="0" y="0"/>
          <a:chExt cx="0" cy="0"/>
        </a:xfrm>
      </p:grpSpPr>
      <p:pic>
        <p:nvPicPr>
          <p:cNvPr id="86" name="Google Shape;86;p18" title="Artboarddfghjk – 6.png">
            <a:extLst>
              <a:ext uri="{FF2B5EF4-FFF2-40B4-BE49-F238E27FC236}">
                <a16:creationId xmlns:a16="http://schemas.microsoft.com/office/drawing/2014/main" id="{F9082C31-96E7-1F5C-9495-81CAD9953BF3}"/>
              </a:ext>
            </a:extLst>
          </p:cNvPr>
          <p:cNvPicPr preferRelativeResize="0"/>
          <p:nvPr/>
        </p:nvPicPr>
        <p:blipFill rotWithShape="1">
          <a:blip r:embed="rId3">
            <a:alphaModFix/>
          </a:blip>
          <a:srcRect/>
          <a:stretch/>
        </p:blipFill>
        <p:spPr>
          <a:xfrm>
            <a:off x="0" y="0"/>
            <a:ext cx="9144018" cy="5143501"/>
          </a:xfrm>
          <a:prstGeom prst="rect">
            <a:avLst/>
          </a:prstGeom>
          <a:noFill/>
          <a:ln>
            <a:noFill/>
          </a:ln>
        </p:spPr>
      </p:pic>
      <p:sp>
        <p:nvSpPr>
          <p:cNvPr id="87" name="Google Shape;87;p18">
            <a:extLst>
              <a:ext uri="{FF2B5EF4-FFF2-40B4-BE49-F238E27FC236}">
                <a16:creationId xmlns:a16="http://schemas.microsoft.com/office/drawing/2014/main" id="{8F76B6C4-7F4D-4E8A-ED81-513DEA3D5623}"/>
              </a:ext>
            </a:extLst>
          </p:cNvPr>
          <p:cNvSpPr txBox="1"/>
          <p:nvPr/>
        </p:nvSpPr>
        <p:spPr>
          <a:xfrm>
            <a:off x="0" y="521579"/>
            <a:ext cx="3390505" cy="407689"/>
          </a:xfrm>
          <a:prstGeom prst="rect">
            <a:avLst/>
          </a:prstGeom>
          <a:noFill/>
          <a:ln>
            <a:noFill/>
          </a:ln>
        </p:spPr>
        <p:txBody>
          <a:bodyPr spcFirstLastPara="1" wrap="square" lIns="91425" tIns="91425" rIns="91425" bIns="91425" anchor="t" anchorCtr="0">
            <a:normAutofit fontScale="85000" lnSpcReduction="10000"/>
          </a:bodyPr>
          <a:lstStyle/>
          <a:p>
            <a:pPr marL="0" lvl="0" indent="0" algn="l" rtl="0">
              <a:lnSpc>
                <a:spcPct val="115000"/>
              </a:lnSpc>
              <a:spcBef>
                <a:spcPts val="0"/>
              </a:spcBef>
              <a:spcAft>
                <a:spcPts val="0"/>
              </a:spcAft>
              <a:buSzPts val="935"/>
              <a:buNone/>
            </a:pPr>
            <a:r>
              <a:rPr lang="en-GB" sz="1700" b="1" dirty="0">
                <a:solidFill>
                  <a:srgbClr val="202729"/>
                </a:solidFill>
                <a:latin typeface="Manrope"/>
                <a:ea typeface="Manrope"/>
                <a:cs typeface="Manrope"/>
                <a:sym typeface="Manrope"/>
              </a:rPr>
              <a:t>Wireframes/Mock diagrams:</a:t>
            </a:r>
            <a:endParaRPr sz="1700" b="1" dirty="0">
              <a:solidFill>
                <a:srgbClr val="202729"/>
              </a:solidFill>
              <a:latin typeface="Manrope"/>
              <a:ea typeface="Manrope"/>
              <a:cs typeface="Manrope"/>
              <a:sym typeface="Manrope"/>
            </a:endParaRPr>
          </a:p>
          <a:p>
            <a:pPr marL="0" lvl="0" indent="0" algn="l" rtl="0">
              <a:lnSpc>
                <a:spcPct val="115000"/>
              </a:lnSpc>
              <a:spcBef>
                <a:spcPts val="1200"/>
              </a:spcBef>
              <a:spcAft>
                <a:spcPts val="1200"/>
              </a:spcAft>
              <a:buSzPts val="935"/>
              <a:buNone/>
            </a:pPr>
            <a:endParaRPr dirty="0">
              <a:solidFill>
                <a:srgbClr val="434343"/>
              </a:solidFill>
              <a:latin typeface="Manrope"/>
              <a:ea typeface="Manrope"/>
              <a:cs typeface="Manrope"/>
              <a:sym typeface="Manrope"/>
            </a:endParaRPr>
          </a:p>
        </p:txBody>
      </p:sp>
      <p:pic>
        <p:nvPicPr>
          <p:cNvPr id="3" name="Picture 2">
            <a:extLst>
              <a:ext uri="{FF2B5EF4-FFF2-40B4-BE49-F238E27FC236}">
                <a16:creationId xmlns:a16="http://schemas.microsoft.com/office/drawing/2014/main" id="{EAAF6550-7525-C7CF-D9B5-A5E9FB93DCC0}"/>
              </a:ext>
            </a:extLst>
          </p:cNvPr>
          <p:cNvPicPr>
            <a:picLocks noChangeAspect="1"/>
          </p:cNvPicPr>
          <p:nvPr/>
        </p:nvPicPr>
        <p:blipFill>
          <a:blip r:embed="rId4"/>
          <a:stretch>
            <a:fillRect/>
          </a:stretch>
        </p:blipFill>
        <p:spPr>
          <a:xfrm>
            <a:off x="2838261" y="521579"/>
            <a:ext cx="3429000" cy="4594303"/>
          </a:xfrm>
          <a:prstGeom prst="rect">
            <a:avLst/>
          </a:prstGeom>
        </p:spPr>
      </p:pic>
    </p:spTree>
    <p:extLst>
      <p:ext uri="{BB962C8B-B14F-4D97-AF65-F5344CB8AC3E}">
        <p14:creationId xmlns:p14="http://schemas.microsoft.com/office/powerpoint/2010/main" val="23862393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1457</Words>
  <Application>Microsoft Office PowerPoint</Application>
  <PresentationFormat>On-screen Show (16:9)</PresentationFormat>
  <Paragraphs>149</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Manrope SemiBold</vt:lpstr>
      <vt:lpstr>Wingdings</vt:lpstr>
      <vt:lpstr>Manrope</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Lalit Rajpurohit</cp:lastModifiedBy>
  <cp:revision>1</cp:revision>
  <dcterms:modified xsi:type="dcterms:W3CDTF">2026-02-14T09:11:34Z</dcterms:modified>
</cp:coreProperties>
</file>